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4"/>
  </p:sldMasterIdLst>
  <p:notesMasterIdLst>
    <p:notesMasterId r:id="rId63"/>
  </p:notesMasterIdLst>
  <p:handoutMasterIdLst>
    <p:handoutMasterId r:id="rId64"/>
  </p:handoutMasterIdLst>
  <p:sldIdLst>
    <p:sldId id="507" r:id="rId5"/>
    <p:sldId id="258" r:id="rId6"/>
    <p:sldId id="1509" r:id="rId7"/>
    <p:sldId id="1496" r:id="rId8"/>
    <p:sldId id="504" r:id="rId9"/>
    <p:sldId id="520" r:id="rId10"/>
    <p:sldId id="521" r:id="rId11"/>
    <p:sldId id="522" r:id="rId12"/>
    <p:sldId id="524" r:id="rId13"/>
    <p:sldId id="1499" r:id="rId14"/>
    <p:sldId id="1500" r:id="rId15"/>
    <p:sldId id="1490" r:id="rId16"/>
    <p:sldId id="1501" r:id="rId17"/>
    <p:sldId id="525" r:id="rId18"/>
    <p:sldId id="1498" r:id="rId19"/>
    <p:sldId id="437" r:id="rId20"/>
    <p:sldId id="1489" r:id="rId21"/>
    <p:sldId id="1502" r:id="rId22"/>
    <p:sldId id="1410" r:id="rId23"/>
    <p:sldId id="1491" r:id="rId24"/>
    <p:sldId id="1492" r:id="rId25"/>
    <p:sldId id="1493" r:id="rId26"/>
    <p:sldId id="1469" r:id="rId27"/>
    <p:sldId id="1470" r:id="rId28"/>
    <p:sldId id="1471" r:id="rId29"/>
    <p:sldId id="1484" r:id="rId30"/>
    <p:sldId id="1473" r:id="rId31"/>
    <p:sldId id="1445" r:id="rId32"/>
    <p:sldId id="1446" r:id="rId33"/>
    <p:sldId id="1474" r:id="rId34"/>
    <p:sldId id="1449" r:id="rId35"/>
    <p:sldId id="1485" r:id="rId36"/>
    <p:sldId id="1476" r:id="rId37"/>
    <p:sldId id="1507" r:id="rId38"/>
    <p:sldId id="1494" r:id="rId39"/>
    <p:sldId id="1506" r:id="rId40"/>
    <p:sldId id="1508" r:id="rId41"/>
    <p:sldId id="1477" r:id="rId42"/>
    <p:sldId id="1505" r:id="rId43"/>
    <p:sldId id="1487" r:id="rId44"/>
    <p:sldId id="1456" r:id="rId45"/>
    <p:sldId id="1452" r:id="rId46"/>
    <p:sldId id="1453" r:id="rId47"/>
    <p:sldId id="1483" r:id="rId48"/>
    <p:sldId id="1486" r:id="rId49"/>
    <p:sldId id="1478" r:id="rId50"/>
    <p:sldId id="1454" r:id="rId51"/>
    <p:sldId id="1457" r:id="rId52"/>
    <p:sldId id="1458" r:id="rId53"/>
    <p:sldId id="1488" r:id="rId54"/>
    <p:sldId id="1459" r:id="rId55"/>
    <p:sldId id="1479" r:id="rId56"/>
    <p:sldId id="1480" r:id="rId57"/>
    <p:sldId id="1462" r:id="rId58"/>
    <p:sldId id="1504" r:id="rId59"/>
    <p:sldId id="1503" r:id="rId60"/>
    <p:sldId id="1466" r:id="rId61"/>
    <p:sldId id="1482" r:id="rId62"/>
  </p:sldIdLst>
  <p:sldSz cx="12192000" cy="6858000"/>
  <p:notesSz cx="9144000" cy="6858000"/>
  <p:defaultTextStyle>
    <a:defPPr>
      <a:defRPr lang="de-DE"/>
    </a:defPPr>
    <a:lvl1pPr algn="l" rtl="0" eaLnBrk="0" fontAlgn="base" hangingPunct="0">
      <a:spcBef>
        <a:spcPct val="0"/>
      </a:spcBef>
      <a:spcAft>
        <a:spcPct val="0"/>
      </a:spcAft>
      <a:defRPr sz="28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panose="02020603050405020304" pitchFamily="18" charset="0"/>
        <a:ea typeface="+mn-ea"/>
        <a:cs typeface="+mn-cs"/>
      </a:defRPr>
    </a:lvl5pPr>
    <a:lvl6pPr marL="2286000" algn="l" defTabSz="914400" rtl="0" eaLnBrk="1" latinLnBrk="0" hangingPunct="1">
      <a:defRPr sz="2800" kern="1200">
        <a:solidFill>
          <a:schemeClr val="tx1"/>
        </a:solidFill>
        <a:latin typeface="Times" panose="02020603050405020304" pitchFamily="18" charset="0"/>
        <a:ea typeface="+mn-ea"/>
        <a:cs typeface="+mn-cs"/>
      </a:defRPr>
    </a:lvl6pPr>
    <a:lvl7pPr marL="2743200" algn="l" defTabSz="914400" rtl="0" eaLnBrk="1" latinLnBrk="0" hangingPunct="1">
      <a:defRPr sz="2800" kern="1200">
        <a:solidFill>
          <a:schemeClr val="tx1"/>
        </a:solidFill>
        <a:latin typeface="Times" panose="02020603050405020304" pitchFamily="18" charset="0"/>
        <a:ea typeface="+mn-ea"/>
        <a:cs typeface="+mn-cs"/>
      </a:defRPr>
    </a:lvl7pPr>
    <a:lvl8pPr marL="3200400" algn="l" defTabSz="914400" rtl="0" eaLnBrk="1" latinLnBrk="0" hangingPunct="1">
      <a:defRPr sz="2800" kern="1200">
        <a:solidFill>
          <a:schemeClr val="tx1"/>
        </a:solidFill>
        <a:latin typeface="Times" panose="02020603050405020304" pitchFamily="18" charset="0"/>
        <a:ea typeface="+mn-ea"/>
        <a:cs typeface="+mn-cs"/>
      </a:defRPr>
    </a:lvl8pPr>
    <a:lvl9pPr marL="3657600" algn="l" defTabSz="914400" rtl="0" eaLnBrk="1" latinLnBrk="0" hangingPunct="1">
      <a:defRPr sz="28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CTU" initials="N" lastIdx="1" clrIdx="0">
    <p:extLst>
      <p:ext uri="{19B8F6BF-5375-455C-9EA6-DF929625EA0E}">
        <p15:presenceInfo xmlns:p15="http://schemas.microsoft.com/office/powerpoint/2012/main" userId="NGOCT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03366"/>
    <a:srgbClr val="990000"/>
    <a:srgbClr val="006666"/>
    <a:srgbClr val="97FFE4"/>
    <a:srgbClr val="FF0000"/>
    <a:srgbClr val="FF99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Cao Minh Kiên" userId="f2b71d35-ac19-47e6-8856-e33014d4eef9" providerId="ADAL" clId="{848C63FC-7848-4495-AF2D-48FD25F3EA90}"/>
    <pc:docChg chg="modSld sldOrd">
      <pc:chgData name="Phạm Cao Minh Kiên" userId="f2b71d35-ac19-47e6-8856-e33014d4eef9" providerId="ADAL" clId="{848C63FC-7848-4495-AF2D-48FD25F3EA90}" dt="2024-03-04T04:20:53.257" v="22" actId="20577"/>
      <pc:docMkLst>
        <pc:docMk/>
      </pc:docMkLst>
      <pc:sldChg chg="modSp mod ord">
        <pc:chgData name="Phạm Cao Minh Kiên" userId="f2b71d35-ac19-47e6-8856-e33014d4eef9" providerId="ADAL" clId="{848C63FC-7848-4495-AF2D-48FD25F3EA90}" dt="2024-03-04T04:20:53.257" v="22" actId="20577"/>
        <pc:sldMkLst>
          <pc:docMk/>
          <pc:sldMk cId="4181302600" sldId="1494"/>
        </pc:sldMkLst>
        <pc:spChg chg="mod">
          <ac:chgData name="Phạm Cao Minh Kiên" userId="f2b71d35-ac19-47e6-8856-e33014d4eef9" providerId="ADAL" clId="{848C63FC-7848-4495-AF2D-48FD25F3EA90}" dt="2024-03-04T04:20:53.257" v="22" actId="20577"/>
          <ac:spMkLst>
            <pc:docMk/>
            <pc:sldMk cId="4181302600" sldId="1494"/>
            <ac:spMk id="2" creationId="{00000000-0000-0000-0000-000000000000}"/>
          </ac:spMkLst>
        </pc:spChg>
      </pc:sldChg>
    </pc:docChg>
  </pc:docChgLst>
  <pc:docChgLst>
    <pc:chgData name="Phạm Cao Minh Kiên" userId="S::22520708@ms.uit.edu.vn::f2b71d35-ac19-47e6-8856-e33014d4eef9" providerId="AD" clId="Web-{42523670-C582-4860-A6F3-DE4F646492D8}"/>
    <pc:docChg chg="delSld">
      <pc:chgData name="Phạm Cao Minh Kiên" userId="S::22520708@ms.uit.edu.vn::f2b71d35-ac19-47e6-8856-e33014d4eef9" providerId="AD" clId="Web-{42523670-C582-4860-A6F3-DE4F646492D8}" dt="2024-03-04T05:36:31.332" v="2"/>
      <pc:docMkLst>
        <pc:docMk/>
      </pc:docMkLst>
      <pc:sldChg chg="del">
        <pc:chgData name="Phạm Cao Minh Kiên" userId="S::22520708@ms.uit.edu.vn::f2b71d35-ac19-47e6-8856-e33014d4eef9" providerId="AD" clId="Web-{42523670-C582-4860-A6F3-DE4F646492D8}" dt="2024-03-04T05:36:28.192" v="1"/>
        <pc:sldMkLst>
          <pc:docMk/>
          <pc:sldMk cId="0" sldId="332"/>
        </pc:sldMkLst>
      </pc:sldChg>
      <pc:sldChg chg="del">
        <pc:chgData name="Phạm Cao Minh Kiên" userId="S::22520708@ms.uit.edu.vn::f2b71d35-ac19-47e6-8856-e33014d4eef9" providerId="AD" clId="Web-{42523670-C582-4860-A6F3-DE4F646492D8}" dt="2024-03-04T05:36:27.832" v="0"/>
        <pc:sldMkLst>
          <pc:docMk/>
          <pc:sldMk cId="0" sldId="494"/>
        </pc:sldMkLst>
      </pc:sldChg>
      <pc:sldChg chg="del">
        <pc:chgData name="Phạm Cao Minh Kiên" userId="S::22520708@ms.uit.edu.vn::f2b71d35-ac19-47e6-8856-e33014d4eef9" providerId="AD" clId="Web-{42523670-C582-4860-A6F3-DE4F646492D8}" dt="2024-03-04T05:36:31.332" v="2"/>
        <pc:sldMkLst>
          <pc:docMk/>
          <pc:sldMk cId="538045939" sldId="1495"/>
        </pc:sldMkLst>
      </pc:sldChg>
    </pc:docChg>
  </pc:docChgLst>
  <pc:docChgLst>
    <pc:chgData name="Phạm Cao Minh Kiên" userId="S::22520708@ms.uit.edu.vn::f2b71d35-ac19-47e6-8856-e33014d4eef9" providerId="AD" clId="Web-{65AF9AE2-5BF4-4234-86EE-88E698ACFADB}"/>
    <pc:docChg chg="modSld">
      <pc:chgData name="Phạm Cao Minh Kiên" userId="S::22520708@ms.uit.edu.vn::f2b71d35-ac19-47e6-8856-e33014d4eef9" providerId="AD" clId="Web-{65AF9AE2-5BF4-4234-86EE-88E698ACFADB}" dt="2024-03-04T06:06:45.229" v="1" actId="20577"/>
      <pc:docMkLst>
        <pc:docMk/>
      </pc:docMkLst>
      <pc:sldChg chg="modSp">
        <pc:chgData name="Phạm Cao Minh Kiên" userId="S::22520708@ms.uit.edu.vn::f2b71d35-ac19-47e6-8856-e33014d4eef9" providerId="AD" clId="Web-{65AF9AE2-5BF4-4234-86EE-88E698ACFADB}" dt="2024-03-04T06:06:45.229" v="1" actId="20577"/>
        <pc:sldMkLst>
          <pc:docMk/>
          <pc:sldMk cId="4181302600" sldId="1494"/>
        </pc:sldMkLst>
        <pc:spChg chg="mod">
          <ac:chgData name="Phạm Cao Minh Kiên" userId="S::22520708@ms.uit.edu.vn::f2b71d35-ac19-47e6-8856-e33014d4eef9" providerId="AD" clId="Web-{65AF9AE2-5BF4-4234-86EE-88E698ACFADB}" dt="2024-03-04T06:06:45.229" v="1" actId="20577"/>
          <ac:spMkLst>
            <pc:docMk/>
            <pc:sldMk cId="4181302600" sldId="1494"/>
            <ac:spMk id="7" creationId="{8B169539-2419-426F-8C4A-828E5ADE1865}"/>
          </ac:spMkLst>
        </pc:spChg>
      </pc:sldChg>
    </pc:docChg>
  </pc:docChgLst>
  <pc:docChgLst>
    <pc:chgData name="Lê Quốc Anh" userId="S::22520049@ms.uit.edu.vn::2b961d83-f0f7-46eb-bcb3-93b6cd1bd7c8" providerId="AD" clId="Web-{81E495D3-EFB4-35DF-2DEA-933C41F1ACAD}"/>
    <pc:docChg chg="modSld">
      <pc:chgData name="Lê Quốc Anh" userId="S::22520049@ms.uit.edu.vn::2b961d83-f0f7-46eb-bcb3-93b6cd1bd7c8" providerId="AD" clId="Web-{81E495D3-EFB4-35DF-2DEA-933C41F1ACAD}" dt="2024-03-03T16:24:03.913" v="1" actId="1076"/>
      <pc:docMkLst>
        <pc:docMk/>
      </pc:docMkLst>
      <pc:sldChg chg="modSp">
        <pc:chgData name="Lê Quốc Anh" userId="S::22520049@ms.uit.edu.vn::2b961d83-f0f7-46eb-bcb3-93b6cd1bd7c8" providerId="AD" clId="Web-{81E495D3-EFB4-35DF-2DEA-933C41F1ACAD}" dt="2024-03-03T16:24:03.913" v="1" actId="1076"/>
        <pc:sldMkLst>
          <pc:docMk/>
          <pc:sldMk cId="0" sldId="258"/>
        </pc:sldMkLst>
        <pc:spChg chg="mod">
          <ac:chgData name="Lê Quốc Anh" userId="S::22520049@ms.uit.edu.vn::2b961d83-f0f7-46eb-bcb3-93b6cd1bd7c8" providerId="AD" clId="Web-{81E495D3-EFB4-35DF-2DEA-933C41F1ACAD}" dt="2024-03-03T16:24:03.913" v="1" actId="1076"/>
          <ac:spMkLst>
            <pc:docMk/>
            <pc:sldMk cId="0" sldId="258"/>
            <ac:spMk id="2" creationId="{70E5815C-73FD-4971-9239-2912F6D91597}"/>
          </ac:spMkLst>
        </pc:spChg>
      </pc:sldChg>
    </pc:docChg>
  </pc:docChgLst>
  <pc:docChgLst>
    <pc:chgData name="Đào Đức Vũ" userId="93e06d7f-01b2-4cf5-a506-9c219ce3f114" providerId="ADAL" clId="{5E6629B0-D04D-45E6-8FD1-B87F84867292}"/>
    <pc:docChg chg="undo custSel addSld delSld modSld">
      <pc:chgData name="Đào Đức Vũ" userId="93e06d7f-01b2-4cf5-a506-9c219ce3f114" providerId="ADAL" clId="{5E6629B0-D04D-45E6-8FD1-B87F84867292}" dt="2024-03-03T17:15:20.904" v="3" actId="680"/>
      <pc:docMkLst>
        <pc:docMk/>
      </pc:docMkLst>
      <pc:sldChg chg="modSp mod">
        <pc:chgData name="Đào Đức Vũ" userId="93e06d7f-01b2-4cf5-a506-9c219ce3f114" providerId="ADAL" clId="{5E6629B0-D04D-45E6-8FD1-B87F84867292}" dt="2024-03-03T16:43:22.933" v="1" actId="1035"/>
        <pc:sldMkLst>
          <pc:docMk/>
          <pc:sldMk cId="4174568123" sldId="1500"/>
        </pc:sldMkLst>
        <pc:picChg chg="mod">
          <ac:chgData name="Đào Đức Vũ" userId="93e06d7f-01b2-4cf5-a506-9c219ce3f114" providerId="ADAL" clId="{5E6629B0-D04D-45E6-8FD1-B87F84867292}" dt="2024-03-03T16:43:22.933" v="1" actId="1035"/>
          <ac:picMkLst>
            <pc:docMk/>
            <pc:sldMk cId="4174568123" sldId="1500"/>
            <ac:picMk id="2" creationId="{41F1341D-FDCB-43F8-9797-5B2F212E96BA}"/>
          </ac:picMkLst>
        </pc:picChg>
      </pc:sldChg>
      <pc:sldChg chg="new del">
        <pc:chgData name="Đào Đức Vũ" userId="93e06d7f-01b2-4cf5-a506-9c219ce3f114" providerId="ADAL" clId="{5E6629B0-D04D-45E6-8FD1-B87F84867292}" dt="2024-03-03T17:15:20.904" v="3" actId="680"/>
        <pc:sldMkLst>
          <pc:docMk/>
          <pc:sldMk cId="3981859589" sldId="1510"/>
        </pc:sldMkLst>
      </pc:sldChg>
    </pc:docChg>
  </pc:docChgLst>
  <pc:docChgLst>
    <pc:chgData name="Phan Lộc" userId="S::19521765@ms.uit.edu.vn::31d1b9e0-d4fa-43aa-966f-20370a670689" providerId="AD" clId="Web-{9F5C9C22-6480-282C-8122-244BD05DDFE2}"/>
    <pc:docChg chg="modSld">
      <pc:chgData name="Phan Lộc" userId="S::19521765@ms.uit.edu.vn::31d1b9e0-d4fa-43aa-966f-20370a670689" providerId="AD" clId="Web-{9F5C9C22-6480-282C-8122-244BD05DDFE2}" dt="2024-03-04T02:14:50.782" v="1" actId="1076"/>
      <pc:docMkLst>
        <pc:docMk/>
      </pc:docMkLst>
      <pc:sldChg chg="modSp">
        <pc:chgData name="Phan Lộc" userId="S::19521765@ms.uit.edu.vn::31d1b9e0-d4fa-43aa-966f-20370a670689" providerId="AD" clId="Web-{9F5C9C22-6480-282C-8122-244BD05DDFE2}" dt="2024-03-04T02:14:50.782" v="1" actId="1076"/>
        <pc:sldMkLst>
          <pc:docMk/>
          <pc:sldMk cId="1852502160" sldId="1496"/>
        </pc:sldMkLst>
        <pc:picChg chg="mod">
          <ac:chgData name="Phan Lộc" userId="S::19521765@ms.uit.edu.vn::31d1b9e0-d4fa-43aa-966f-20370a670689" providerId="AD" clId="Web-{9F5C9C22-6480-282C-8122-244BD05DDFE2}" dt="2024-03-04T02:14:50.782" v="1" actId="1076"/>
          <ac:picMkLst>
            <pc:docMk/>
            <pc:sldMk cId="1852502160" sldId="1496"/>
            <ac:picMk id="2050" creationId="{DDBA0ECD-8BFB-484A-9E98-847CE82A0CB3}"/>
          </ac:picMkLst>
        </pc:picChg>
      </pc:sldChg>
    </pc:docChg>
  </pc:docChgLst>
  <pc:docChgLst>
    <pc:chgData name="Vương Tấn Nghị" userId="S::22520942@ms.uit.edu.vn::2bb04ea7-07a5-43a8-b8cf-0d2a842c7d66" providerId="AD" clId="Web-{E5549B99-1D1D-8036-A80E-83ECD71E5FB9}"/>
    <pc:docChg chg="modSld">
      <pc:chgData name="Vương Tấn Nghị" userId="S::22520942@ms.uit.edu.vn::2bb04ea7-07a5-43a8-b8cf-0d2a842c7d66" providerId="AD" clId="Web-{E5549B99-1D1D-8036-A80E-83ECD71E5FB9}" dt="2024-03-03T16:36:42.073" v="2" actId="1076"/>
      <pc:docMkLst>
        <pc:docMk/>
      </pc:docMkLst>
      <pc:sldChg chg="modSp">
        <pc:chgData name="Vương Tấn Nghị" userId="S::22520942@ms.uit.edu.vn::2bb04ea7-07a5-43a8-b8cf-0d2a842c7d66" providerId="AD" clId="Web-{E5549B99-1D1D-8036-A80E-83ECD71E5FB9}" dt="2024-03-03T16:32:50.011" v="0" actId="14100"/>
        <pc:sldMkLst>
          <pc:docMk/>
          <pc:sldMk cId="581440051" sldId="437"/>
        </pc:sldMkLst>
        <pc:spChg chg="mod">
          <ac:chgData name="Vương Tấn Nghị" userId="S::22520942@ms.uit.edu.vn::2bb04ea7-07a5-43a8-b8cf-0d2a842c7d66" providerId="AD" clId="Web-{E5549B99-1D1D-8036-A80E-83ECD71E5FB9}" dt="2024-03-03T16:32:50.011" v="0" actId="14100"/>
          <ac:spMkLst>
            <pc:docMk/>
            <pc:sldMk cId="581440051" sldId="437"/>
            <ac:spMk id="229379" creationId="{141052CD-5F35-47F7-9602-678F6DAF328F}"/>
          </ac:spMkLst>
        </pc:spChg>
      </pc:sldChg>
      <pc:sldChg chg="modSp">
        <pc:chgData name="Vương Tấn Nghị" userId="S::22520942@ms.uit.edu.vn::2bb04ea7-07a5-43a8-b8cf-0d2a842c7d66" providerId="AD" clId="Web-{E5549B99-1D1D-8036-A80E-83ECD71E5FB9}" dt="2024-03-03T16:36:42.073" v="2" actId="1076"/>
        <pc:sldMkLst>
          <pc:docMk/>
          <pc:sldMk cId="1601725322" sldId="1491"/>
        </pc:sldMkLst>
        <pc:graphicFrameChg chg="mod modGraphic">
          <ac:chgData name="Vương Tấn Nghị" userId="S::22520942@ms.uit.edu.vn::2bb04ea7-07a5-43a8-b8cf-0d2a842c7d66" providerId="AD" clId="Web-{E5549B99-1D1D-8036-A80E-83ECD71E5FB9}" dt="2024-03-03T16:36:42.073" v="2" actId="1076"/>
          <ac:graphicFrameMkLst>
            <pc:docMk/>
            <pc:sldMk cId="1601725322" sldId="1491"/>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DBFA35-EFC2-4E0C-8C61-5A61F15CC40F}"/>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7CE2F6-0387-4D2B-8455-B121F1A8411C}"/>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2CB49A8A-77DC-4813-A074-2F5920BD117B}" type="datetimeFigureOut">
              <a:rPr lang="en-US" smtClean="0"/>
              <a:t>3/22/2024</a:t>
            </a:fld>
            <a:endParaRPr lang="en-US"/>
          </a:p>
        </p:txBody>
      </p:sp>
      <p:sp>
        <p:nvSpPr>
          <p:cNvPr id="4" name="Footer Placeholder 3">
            <a:extLst>
              <a:ext uri="{FF2B5EF4-FFF2-40B4-BE49-F238E27FC236}">
                <a16:creationId xmlns:a16="http://schemas.microsoft.com/office/drawing/2014/main" id="{B1E07F94-EB59-42D4-9E83-E6458367D288}"/>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13A441-DF7C-471E-B7CF-4ABDF4D55CB4}"/>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70EBAA95-9C46-4AE0-B3EF-9222AB21C33F}" type="slidenum">
              <a:rPr lang="en-US" smtClean="0"/>
              <a:t>‹#›</a:t>
            </a:fld>
            <a:endParaRPr lang="en-US"/>
          </a:p>
        </p:txBody>
      </p:sp>
    </p:spTree>
    <p:extLst>
      <p:ext uri="{BB962C8B-B14F-4D97-AF65-F5344CB8AC3E}">
        <p14:creationId xmlns:p14="http://schemas.microsoft.com/office/powerpoint/2010/main" val="697478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9F9BDD6-77D8-4570-AAD0-E568BE7BCFF8}"/>
              </a:ext>
            </a:extLst>
          </p:cNvPr>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3075" name="Rectangle 3">
            <a:extLst>
              <a:ext uri="{FF2B5EF4-FFF2-40B4-BE49-F238E27FC236}">
                <a16:creationId xmlns:a16="http://schemas.microsoft.com/office/drawing/2014/main" id="{3C594F78-DFE3-42DE-8B5C-0CAA9A9AA633}"/>
              </a:ext>
            </a:extLst>
          </p:cNvPr>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5124" name="Rectangle 4">
            <a:extLst>
              <a:ext uri="{FF2B5EF4-FFF2-40B4-BE49-F238E27FC236}">
                <a16:creationId xmlns:a16="http://schemas.microsoft.com/office/drawing/2014/main" id="{A805972B-DC15-40F7-BD10-B99756306F88}"/>
              </a:ext>
            </a:extLst>
          </p:cNvPr>
          <p:cNvSpPr>
            <a:spLocks noGrp="1" noRot="1" noChangeAspect="1" noChangeArrowheads="1" noTextEdit="1"/>
          </p:cNvSpPr>
          <p:nvPr>
            <p:ph type="sldImg" idx="2"/>
          </p:nvPr>
        </p:nvSpPr>
        <p:spPr bwMode="auto">
          <a:xfrm>
            <a:off x="2270125" y="533400"/>
            <a:ext cx="4603750" cy="2590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532D3062-1C55-490F-86DB-0951D5B78D27}"/>
              </a:ext>
            </a:extLst>
          </p:cNvPr>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Click to 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3078" name="Rectangle 6">
            <a:extLst>
              <a:ext uri="{FF2B5EF4-FFF2-40B4-BE49-F238E27FC236}">
                <a16:creationId xmlns:a16="http://schemas.microsoft.com/office/drawing/2014/main" id="{36FDE4E7-31AF-4FCD-BBB1-112CAFB360E4}"/>
              </a:ext>
            </a:extLst>
          </p:cNvPr>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3079" name="Rectangle 7">
            <a:extLst>
              <a:ext uri="{FF2B5EF4-FFF2-40B4-BE49-F238E27FC236}">
                <a16:creationId xmlns:a16="http://schemas.microsoft.com/office/drawing/2014/main" id="{7431C41B-4B40-453A-9DEB-EC6A6E5B3A32}"/>
              </a:ext>
            </a:extLst>
          </p:cNvPr>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43114AD-DAFD-41DA-863F-8D7ADE8A126D}" type="slidenum">
              <a:rPr lang="de-DE" altLang="en-US"/>
              <a:pPr>
                <a:defRPr/>
              </a:pPr>
              <a:t>‹#›</a:t>
            </a:fld>
            <a:endParaRPr lang="de-DE"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A46C41B-682A-41E7-BCFB-8B1C5601B8CC}"/>
              </a:ext>
            </a:extLst>
          </p:cNvPr>
          <p:cNvSpPr>
            <a:spLocks noGrp="1" noRot="1" noChangeAspect="1" noChangeArrowheads="1" noTextEdit="1"/>
          </p:cNvSpPr>
          <p:nvPr>
            <p:ph type="sldImg"/>
          </p:nvPr>
        </p:nvSpPr>
        <p:spPr>
          <a:xfrm>
            <a:off x="2270125" y="533400"/>
            <a:ext cx="4603750" cy="2590800"/>
          </a:xfrm>
          <a:ln/>
        </p:spPr>
      </p:sp>
      <p:sp>
        <p:nvSpPr>
          <p:cNvPr id="64515" name="Rectangle 3">
            <a:extLst>
              <a:ext uri="{FF2B5EF4-FFF2-40B4-BE49-F238E27FC236}">
                <a16:creationId xmlns:a16="http://schemas.microsoft.com/office/drawing/2014/main" id="{E709A1B1-1E44-46AE-BE25-34E1BB996A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b="0" kern="1200" baseline="0">
                <a:solidFill>
                  <a:schemeClr val="tx1"/>
                </a:solidFill>
                <a:latin typeface="Arial" charset="0"/>
                <a:ea typeface="ＭＳ Ｐゴシック" pitchFamily="-107" charset="-128"/>
                <a:cs typeface="ＭＳ Ｐゴシック" pitchFamily="-107" charset="-128"/>
              </a:rPr>
              <a:t> A symmetric encryption scheme has five ingredients (Figure 3.1)</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b="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Plaintext</a:t>
            </a:r>
            <a:r>
              <a:rPr lang="en-US" sz="1200" b="0" kern="1200" baseline="0">
                <a:solidFill>
                  <a:schemeClr val="tx1"/>
                </a:solidFill>
                <a:latin typeface="Arial" charset="0"/>
                <a:ea typeface="ＭＳ Ｐゴシック" pitchFamily="-107" charset="-128"/>
                <a:cs typeface="ＭＳ Ｐゴシック" pitchFamily="-107" charset="-128"/>
              </a:rPr>
              <a:t>: This is the original intelligible message or data that is fed into the</a:t>
            </a:r>
          </a:p>
          <a:p>
            <a:r>
              <a:rPr lang="en-US" sz="1200" b="0" kern="1200" baseline="0">
                <a:solidFill>
                  <a:schemeClr val="tx1"/>
                </a:solidFill>
                <a:latin typeface="Arial" charset="0"/>
                <a:ea typeface="ＭＳ Ｐゴシック" pitchFamily="-107" charset="-128"/>
                <a:cs typeface="ＭＳ Ｐゴシック" pitchFamily="-107" charset="-128"/>
              </a:rPr>
              <a:t>algorithm as input.</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b="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Encryption</a:t>
            </a:r>
            <a:r>
              <a:rPr lang="en-US" sz="1200" b="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algorithm</a:t>
            </a:r>
            <a:r>
              <a:rPr lang="en-US" sz="1200" b="0" kern="1200" baseline="0">
                <a:solidFill>
                  <a:schemeClr val="tx1"/>
                </a:solidFill>
                <a:latin typeface="Arial" charset="0"/>
                <a:ea typeface="ＭＳ Ｐゴシック" pitchFamily="-107" charset="-128"/>
                <a:cs typeface="ＭＳ Ｐゴシック" pitchFamily="-107" charset="-128"/>
              </a:rPr>
              <a:t>: The encryption algorithm performs various substitutions</a:t>
            </a:r>
          </a:p>
          <a:p>
            <a:r>
              <a:rPr lang="en-US" sz="1200" b="0" kern="1200" baseline="0">
                <a:solidFill>
                  <a:schemeClr val="tx1"/>
                </a:solidFill>
                <a:latin typeface="Arial" charset="0"/>
                <a:ea typeface="ＭＳ Ｐゴシック" pitchFamily="-107" charset="-128"/>
                <a:cs typeface="ＭＳ Ｐゴシック" pitchFamily="-107" charset="-128"/>
              </a:rPr>
              <a:t>and transformations on the plaintext.</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b="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Secret</a:t>
            </a:r>
            <a:r>
              <a:rPr lang="en-US" sz="1200" b="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key</a:t>
            </a:r>
            <a:r>
              <a:rPr lang="en-US" sz="1200" b="0" kern="1200" baseline="0">
                <a:solidFill>
                  <a:schemeClr val="tx1"/>
                </a:solidFill>
                <a:latin typeface="Arial" charset="0"/>
                <a:ea typeface="ＭＳ Ｐゴシック" pitchFamily="-107" charset="-128"/>
                <a:cs typeface="ＭＳ Ｐゴシック" pitchFamily="-107" charset="-128"/>
              </a:rPr>
              <a:t>: The secret key is also input to the encryption algorithm. The key is</a:t>
            </a:r>
          </a:p>
          <a:p>
            <a:r>
              <a:rPr lang="en-US" sz="1200" b="0" kern="1200" baseline="0">
                <a:solidFill>
                  <a:schemeClr val="tx1"/>
                </a:solidFill>
                <a:latin typeface="Arial" charset="0"/>
                <a:ea typeface="ＭＳ Ｐゴシック" pitchFamily="-107" charset="-128"/>
                <a:cs typeface="ＭＳ Ｐゴシック" pitchFamily="-107" charset="-128"/>
              </a:rPr>
              <a:t>a value independent of the plaintext and of the algorithm. The algorithm will</a:t>
            </a:r>
          </a:p>
          <a:p>
            <a:r>
              <a:rPr lang="en-US" sz="1200" b="0" kern="1200" baseline="0">
                <a:solidFill>
                  <a:schemeClr val="tx1"/>
                </a:solidFill>
                <a:latin typeface="Arial" charset="0"/>
                <a:ea typeface="ＭＳ Ｐゴシック" pitchFamily="-107" charset="-128"/>
                <a:cs typeface="ＭＳ Ｐゴシック" pitchFamily="-107" charset="-128"/>
              </a:rPr>
              <a:t>produce a different output depending on the specific key being used at the</a:t>
            </a:r>
          </a:p>
          <a:p>
            <a:r>
              <a:rPr lang="en-US" sz="1200" b="0" kern="1200" baseline="0">
                <a:solidFill>
                  <a:schemeClr val="tx1"/>
                </a:solidFill>
                <a:latin typeface="Arial" charset="0"/>
                <a:ea typeface="ＭＳ Ｐゴシック" pitchFamily="-107" charset="-128"/>
                <a:cs typeface="ＭＳ Ｐゴシック" pitchFamily="-107" charset="-128"/>
              </a:rPr>
              <a:t>time. The exact substitutions and transformations performed by the algorithm</a:t>
            </a:r>
          </a:p>
          <a:p>
            <a:r>
              <a:rPr lang="en-US" sz="1200" b="0" kern="1200" baseline="0">
                <a:solidFill>
                  <a:schemeClr val="tx1"/>
                </a:solidFill>
                <a:latin typeface="Arial" charset="0"/>
                <a:ea typeface="ＭＳ Ｐゴシック" pitchFamily="-107" charset="-128"/>
                <a:cs typeface="ＭＳ Ｐゴシック" pitchFamily="-107" charset="-128"/>
              </a:rPr>
              <a:t>depend on the key.</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b="1" kern="1200" baseline="0">
                <a:solidFill>
                  <a:schemeClr val="tx1"/>
                </a:solidFill>
                <a:latin typeface="Arial" charset="0"/>
                <a:ea typeface="ＭＳ Ｐゴシック" pitchFamily="-107" charset="-128"/>
                <a:cs typeface="ＭＳ Ｐゴシック" pitchFamily="-107" charset="-128"/>
              </a:rPr>
              <a:t>■ </a:t>
            </a:r>
            <a:r>
              <a:rPr lang="en-US" sz="1200" b="1" kern="1200" baseline="0" err="1">
                <a:solidFill>
                  <a:schemeClr val="tx1"/>
                </a:solidFill>
                <a:latin typeface="Arial" charset="0"/>
                <a:ea typeface="ＭＳ Ｐゴシック" pitchFamily="-107" charset="-128"/>
                <a:cs typeface="ＭＳ Ｐゴシック" pitchFamily="-107" charset="-128"/>
              </a:rPr>
              <a:t>Ciphertext</a:t>
            </a:r>
            <a:r>
              <a:rPr lang="en-US" sz="1200" b="1" kern="1200" baseline="0">
                <a:solidFill>
                  <a:schemeClr val="tx1"/>
                </a:solidFill>
                <a:latin typeface="Arial" charset="0"/>
                <a:ea typeface="ＭＳ Ｐゴシック" pitchFamily="-107" charset="-128"/>
                <a:cs typeface="ＭＳ Ｐゴシック" pitchFamily="-107" charset="-128"/>
              </a:rPr>
              <a:t>: </a:t>
            </a:r>
            <a:r>
              <a:rPr lang="en-US" sz="1200" b="0" kern="1200" baseline="0">
                <a:solidFill>
                  <a:schemeClr val="tx1"/>
                </a:solidFill>
                <a:latin typeface="Arial" charset="0"/>
                <a:ea typeface="ＭＳ Ｐゴシック" pitchFamily="-107" charset="-128"/>
                <a:cs typeface="ＭＳ Ｐゴシック" pitchFamily="-107" charset="-128"/>
              </a:rPr>
              <a:t>This is the scrambled message produced as output. It depends on</a:t>
            </a:r>
          </a:p>
          <a:p>
            <a:r>
              <a:rPr lang="en-US" sz="1200" kern="1200" baseline="0">
                <a:solidFill>
                  <a:schemeClr val="tx1"/>
                </a:solidFill>
                <a:latin typeface="Arial" charset="0"/>
                <a:ea typeface="ＭＳ Ｐゴシック" pitchFamily="-107" charset="-128"/>
                <a:cs typeface="ＭＳ Ｐゴシック" pitchFamily="-107" charset="-128"/>
              </a:rPr>
              <a:t>the plaintext and the secret key. For a given message, two different keys will</a:t>
            </a:r>
          </a:p>
          <a:p>
            <a:r>
              <a:rPr lang="en-US" sz="1200" kern="1200" baseline="0">
                <a:solidFill>
                  <a:schemeClr val="tx1"/>
                </a:solidFill>
                <a:latin typeface="Arial" charset="0"/>
                <a:ea typeface="ＭＳ Ｐゴシック" pitchFamily="-107" charset="-128"/>
                <a:cs typeface="ＭＳ Ｐゴシック" pitchFamily="-107" charset="-128"/>
              </a:rPr>
              <a:t>produce two different </a:t>
            </a:r>
            <a:r>
              <a:rPr lang="en-US" sz="1200" kern="1200" baseline="0" err="1">
                <a:solidFill>
                  <a:schemeClr val="tx1"/>
                </a:solidFill>
                <a:latin typeface="Arial" charset="0"/>
                <a:ea typeface="ＭＳ Ｐゴシック" pitchFamily="-107" charset="-128"/>
                <a:cs typeface="ＭＳ Ｐゴシック" pitchFamily="-107" charset="-128"/>
              </a:rPr>
              <a:t>ciphertexts</a:t>
            </a:r>
            <a:r>
              <a:rPr lang="en-US" sz="1200" kern="1200" baseline="0">
                <a:solidFill>
                  <a:schemeClr val="tx1"/>
                </a:solidFill>
                <a:latin typeface="Arial" charset="0"/>
                <a:ea typeface="ＭＳ Ｐゴシック" pitchFamily="-107" charset="-128"/>
                <a:cs typeface="ＭＳ Ｐゴシック" pitchFamily="-107" charset="-128"/>
              </a:rPr>
              <a:t>.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is an apparently random</a:t>
            </a:r>
          </a:p>
          <a:p>
            <a:r>
              <a:rPr lang="en-US" sz="1200" kern="1200" baseline="0">
                <a:solidFill>
                  <a:schemeClr val="tx1"/>
                </a:solidFill>
                <a:latin typeface="Arial" charset="0"/>
                <a:ea typeface="ＭＳ Ｐゴシック" pitchFamily="-107" charset="-128"/>
                <a:cs typeface="ＭＳ Ｐゴシック" pitchFamily="-107" charset="-128"/>
              </a:rPr>
              <a:t>stream of data and, as it stands, is unintelligible.</a:t>
            </a:r>
          </a:p>
          <a:p>
            <a:endParaRPr lang="en-US" sz="1200" b="1" kern="1200" baseline="0">
              <a:solidFill>
                <a:schemeClr val="tx1"/>
              </a:solidFill>
              <a:latin typeface="Arial" charset="0"/>
              <a:ea typeface="ＭＳ Ｐゴシック" pitchFamily="-107" charset="-128"/>
              <a:cs typeface="ＭＳ Ｐゴシック" pitchFamily="-107" charset="-128"/>
            </a:endParaRPr>
          </a:p>
          <a:p>
            <a:r>
              <a:rPr lang="en-US" sz="1200" b="1" kern="1200" baseline="0">
                <a:solidFill>
                  <a:schemeClr val="tx1"/>
                </a:solidFill>
                <a:latin typeface="Arial" charset="0"/>
                <a:ea typeface="ＭＳ Ｐゴシック" pitchFamily="-107" charset="-128"/>
                <a:cs typeface="ＭＳ Ｐゴシック" pitchFamily="-107" charset="-128"/>
              </a:rPr>
              <a:t>■ Decryption algorithm: This is essentially the encryption algorithm run in</a:t>
            </a:r>
          </a:p>
          <a:p>
            <a:r>
              <a:rPr lang="en-US" sz="1200" kern="1200" baseline="0">
                <a:solidFill>
                  <a:schemeClr val="tx1"/>
                </a:solidFill>
                <a:latin typeface="Arial" charset="0"/>
                <a:ea typeface="ＭＳ Ｐゴシック" pitchFamily="-107" charset="-128"/>
                <a:cs typeface="ＭＳ Ｐゴシック" pitchFamily="-107" charset="-128"/>
              </a:rPr>
              <a:t>reverse. It takes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and the secret key and produces the original</a:t>
            </a:r>
          </a:p>
          <a:p>
            <a:r>
              <a:rPr lang="en-US" sz="1200" kern="1200" baseline="0">
                <a:solidFill>
                  <a:schemeClr val="tx1"/>
                </a:solidFill>
                <a:latin typeface="Arial" charset="0"/>
                <a:ea typeface="ＭＳ Ｐゴシック" pitchFamily="-107" charset="-128"/>
                <a:cs typeface="ＭＳ Ｐゴシック" pitchFamily="-107" charset="-128"/>
              </a:rPr>
              <a:t>plaintext.</a:t>
            </a:r>
            <a:endParaRPr lang="en-US" b="0"/>
          </a:p>
          <a:p>
            <a:endParaRPr lang="en-US" b="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a:p>
        </p:txBody>
      </p:sp>
    </p:spTree>
    <p:extLst>
      <p:ext uri="{BB962C8B-B14F-4D97-AF65-F5344CB8AC3E}">
        <p14:creationId xmlns:p14="http://schemas.microsoft.com/office/powerpoint/2010/main" val="77435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There are two requirements for secure use of conventional encryption: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1. We need a strong encryption algorithm. At a minimum, we would like the algorithm</a:t>
            </a:r>
          </a:p>
          <a:p>
            <a:r>
              <a:rPr lang="en-US" sz="1200" kern="1200" baseline="0">
                <a:solidFill>
                  <a:schemeClr val="tx1"/>
                </a:solidFill>
                <a:latin typeface="Arial" charset="0"/>
                <a:ea typeface="ＭＳ Ｐゴシック" pitchFamily="-107" charset="-128"/>
                <a:cs typeface="ＭＳ Ｐゴシック" pitchFamily="-107" charset="-128"/>
              </a:rPr>
              <a:t>to be such that an opponent who knows the algorithm and has access to</a:t>
            </a:r>
          </a:p>
          <a:p>
            <a:r>
              <a:rPr lang="en-US" sz="1200" kern="1200" baseline="0">
                <a:solidFill>
                  <a:schemeClr val="tx1"/>
                </a:solidFill>
                <a:latin typeface="Arial" charset="0"/>
                <a:ea typeface="ＭＳ Ｐゴシック" pitchFamily="-107" charset="-128"/>
                <a:cs typeface="ＭＳ Ｐゴシック" pitchFamily="-107" charset="-128"/>
              </a:rPr>
              <a:t>one or more </a:t>
            </a:r>
            <a:r>
              <a:rPr lang="en-US" sz="1200" kern="1200" baseline="0" err="1">
                <a:solidFill>
                  <a:schemeClr val="tx1"/>
                </a:solidFill>
                <a:latin typeface="Arial" charset="0"/>
                <a:ea typeface="ＭＳ Ｐゴシック" pitchFamily="-107" charset="-128"/>
                <a:cs typeface="ＭＳ Ｐゴシック" pitchFamily="-107" charset="-128"/>
              </a:rPr>
              <a:t>ciphertexts</a:t>
            </a:r>
            <a:r>
              <a:rPr lang="en-US" sz="1200" kern="1200" baseline="0">
                <a:solidFill>
                  <a:schemeClr val="tx1"/>
                </a:solidFill>
                <a:latin typeface="Arial" charset="0"/>
                <a:ea typeface="ＭＳ Ｐゴシック" pitchFamily="-107" charset="-128"/>
                <a:cs typeface="ＭＳ Ｐゴシック" pitchFamily="-107" charset="-128"/>
              </a:rPr>
              <a:t> would be unable to decipher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or figure</a:t>
            </a:r>
          </a:p>
          <a:p>
            <a:r>
              <a:rPr lang="en-US" sz="1200" kern="1200" baseline="0">
                <a:solidFill>
                  <a:schemeClr val="tx1"/>
                </a:solidFill>
                <a:latin typeface="Arial" charset="0"/>
                <a:ea typeface="ＭＳ Ｐゴシック" pitchFamily="-107" charset="-128"/>
                <a:cs typeface="ＭＳ Ｐゴシック" pitchFamily="-107" charset="-128"/>
              </a:rPr>
              <a:t>out the key. This requirement is usually stated in a stronger form: The opponent</a:t>
            </a:r>
          </a:p>
          <a:p>
            <a:r>
              <a:rPr lang="en-US" sz="1200" kern="1200" baseline="0">
                <a:solidFill>
                  <a:schemeClr val="tx1"/>
                </a:solidFill>
                <a:latin typeface="Arial" charset="0"/>
                <a:ea typeface="ＭＳ Ｐゴシック" pitchFamily="-107" charset="-128"/>
                <a:cs typeface="ＭＳ Ｐゴシック" pitchFamily="-107" charset="-128"/>
              </a:rPr>
              <a:t>should be unable to decrypt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or discover the key even if he or</a:t>
            </a:r>
          </a:p>
          <a:p>
            <a:r>
              <a:rPr lang="en-US" sz="1200" kern="1200" baseline="0">
                <a:solidFill>
                  <a:schemeClr val="tx1"/>
                </a:solidFill>
                <a:latin typeface="Arial" charset="0"/>
                <a:ea typeface="ＭＳ Ｐゴシック" pitchFamily="-107" charset="-128"/>
                <a:cs typeface="ＭＳ Ｐゴシック" pitchFamily="-107" charset="-128"/>
              </a:rPr>
              <a:t>she is in possession of a number of </a:t>
            </a:r>
            <a:r>
              <a:rPr lang="en-US" sz="1200" kern="1200" baseline="0" err="1">
                <a:solidFill>
                  <a:schemeClr val="tx1"/>
                </a:solidFill>
                <a:latin typeface="Arial" charset="0"/>
                <a:ea typeface="ＭＳ Ｐゴシック" pitchFamily="-107" charset="-128"/>
                <a:cs typeface="ＭＳ Ｐゴシック" pitchFamily="-107" charset="-128"/>
              </a:rPr>
              <a:t>ciphertexts</a:t>
            </a:r>
            <a:r>
              <a:rPr lang="en-US" sz="1200" kern="1200" baseline="0">
                <a:solidFill>
                  <a:schemeClr val="tx1"/>
                </a:solidFill>
                <a:latin typeface="Arial" charset="0"/>
                <a:ea typeface="ＭＳ Ｐゴシック" pitchFamily="-107" charset="-128"/>
                <a:cs typeface="ＭＳ Ｐゴシック" pitchFamily="-107" charset="-128"/>
              </a:rPr>
              <a:t> together with the plaintext that</a:t>
            </a:r>
          </a:p>
          <a:p>
            <a:r>
              <a:rPr lang="en-US" sz="1200" kern="1200" baseline="0">
                <a:solidFill>
                  <a:schemeClr val="tx1"/>
                </a:solidFill>
                <a:latin typeface="Arial" charset="0"/>
                <a:ea typeface="ＭＳ Ｐゴシック" pitchFamily="-107" charset="-128"/>
                <a:cs typeface="ＭＳ Ｐゴシック" pitchFamily="-107" charset="-128"/>
              </a:rPr>
              <a:t>produced each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2. Sender and receiver must have obtained copies of the secret key in a secure</a:t>
            </a:r>
          </a:p>
          <a:p>
            <a:r>
              <a:rPr lang="en-US" sz="1200" kern="1200" baseline="0">
                <a:solidFill>
                  <a:schemeClr val="tx1"/>
                </a:solidFill>
                <a:latin typeface="Arial" charset="0"/>
                <a:ea typeface="ＭＳ Ｐゴシック" pitchFamily="-107" charset="-128"/>
                <a:cs typeface="ＭＳ Ｐゴシック" pitchFamily="-107" charset="-128"/>
              </a:rPr>
              <a:t>fashion and must keep the key secure. If someone can discover the key and</a:t>
            </a:r>
          </a:p>
          <a:p>
            <a:r>
              <a:rPr lang="en-US" sz="1200" kern="1200" baseline="0">
                <a:solidFill>
                  <a:schemeClr val="tx1"/>
                </a:solidFill>
                <a:latin typeface="Arial" charset="0"/>
                <a:ea typeface="ＭＳ Ｐゴシック" pitchFamily="-107" charset="-128"/>
                <a:cs typeface="ＭＳ Ｐゴシック" pitchFamily="-107" charset="-128"/>
              </a:rPr>
              <a:t>knows the algorithm, all communication using this key is readable.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We assume that it is impractical to decrypt a message on the basis of the</a:t>
            </a:r>
          </a:p>
          <a:p>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plus knowledge of the encryption/decryption algorithm. In other words,</a:t>
            </a:r>
          </a:p>
          <a:p>
            <a:r>
              <a:rPr lang="en-US" sz="1200" kern="1200" baseline="0">
                <a:solidFill>
                  <a:schemeClr val="tx1"/>
                </a:solidFill>
                <a:latin typeface="Arial" charset="0"/>
                <a:ea typeface="ＭＳ Ｐゴシック" pitchFamily="-107" charset="-128"/>
                <a:cs typeface="ＭＳ Ｐゴシック" pitchFamily="-107" charset="-128"/>
              </a:rPr>
              <a:t>we do not need to keep the algorithm secret; we need to keep only the key secret.</a:t>
            </a:r>
          </a:p>
          <a:p>
            <a:r>
              <a:rPr lang="en-US" sz="1200" kern="1200" baseline="0">
                <a:solidFill>
                  <a:schemeClr val="tx1"/>
                </a:solidFill>
                <a:latin typeface="Arial" charset="0"/>
                <a:ea typeface="ＭＳ Ｐゴシック" pitchFamily="-107" charset="-128"/>
                <a:cs typeface="ＭＳ Ｐゴシック" pitchFamily="-107" charset="-128"/>
              </a:rPr>
              <a:t>This feature of symmetric encryption is what makes it feasible for widespread use.</a:t>
            </a:r>
          </a:p>
          <a:p>
            <a:r>
              <a:rPr lang="en-US" sz="1200" kern="1200" baseline="0">
                <a:solidFill>
                  <a:schemeClr val="tx1"/>
                </a:solidFill>
                <a:latin typeface="Arial" charset="0"/>
                <a:ea typeface="ＭＳ Ｐゴシック" pitchFamily="-107" charset="-128"/>
                <a:cs typeface="ＭＳ Ｐゴシック" pitchFamily="-107" charset="-128"/>
              </a:rPr>
              <a:t>The fact that the algorithm need not be kept secret means that manufacturers can</a:t>
            </a:r>
          </a:p>
          <a:p>
            <a:r>
              <a:rPr lang="en-US" sz="1200" kern="1200" baseline="0">
                <a:solidFill>
                  <a:schemeClr val="tx1"/>
                </a:solidFill>
                <a:latin typeface="Arial" charset="0"/>
                <a:ea typeface="ＭＳ Ｐゴシック" pitchFamily="-107" charset="-128"/>
                <a:cs typeface="ＭＳ Ｐゴシック" pitchFamily="-107" charset="-128"/>
              </a:rPr>
              <a:t>and have developed low-cost chip implementations of data encryption algorithms.</a:t>
            </a:r>
          </a:p>
          <a:p>
            <a:r>
              <a:rPr lang="en-US" sz="1200" kern="1200" baseline="0">
                <a:solidFill>
                  <a:schemeClr val="tx1"/>
                </a:solidFill>
                <a:latin typeface="Arial" charset="0"/>
                <a:ea typeface="ＭＳ Ｐゴシック" pitchFamily="-107" charset="-128"/>
                <a:cs typeface="ＭＳ Ｐゴシック" pitchFamily="-107" charset="-128"/>
              </a:rPr>
              <a:t>These chips are widely available and incorporated into a number of products. With</a:t>
            </a:r>
          </a:p>
          <a:p>
            <a:r>
              <a:rPr lang="en-US" sz="1200" kern="1200" baseline="0">
                <a:solidFill>
                  <a:schemeClr val="tx1"/>
                </a:solidFill>
                <a:latin typeface="Arial" charset="0"/>
                <a:ea typeface="ＭＳ Ｐゴシック" pitchFamily="-107" charset="-128"/>
                <a:cs typeface="ＭＳ Ｐゴシック" pitchFamily="-107" charset="-128"/>
              </a:rPr>
              <a:t>the use of symmetric encryption, the principal security problem is maintaining the</a:t>
            </a:r>
          </a:p>
          <a:p>
            <a:r>
              <a:rPr lang="en-US" sz="1200" kern="1200" baseline="0">
                <a:solidFill>
                  <a:schemeClr val="tx1"/>
                </a:solidFill>
                <a:latin typeface="Arial" charset="0"/>
                <a:ea typeface="ＭＳ Ｐゴシック" pitchFamily="-107" charset="-128"/>
                <a:cs typeface="ＭＳ Ｐゴシック" pitchFamily="-107" charset="-128"/>
              </a:rPr>
              <a:t>secrecy of the key.</a:t>
            </a:r>
            <a:endParaRPr lang="en-AU">
              <a:latin typeface="Arial" pitchFamily="-1" charset="0"/>
              <a:ea typeface="Arial" pitchFamily="-1" charset="0"/>
              <a:cs typeface="Arial" pitchFamily="-1" charset="0"/>
            </a:endParaRPr>
          </a:p>
          <a:p>
            <a:endParaRPr lang="en-AU">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Let us take a closer look at the essential elements of a symmetric encryption scheme, using Figure 3.2.</a:t>
            </a: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a:p>
        </p:txBody>
      </p:sp>
    </p:spTree>
    <p:extLst>
      <p:ext uri="{BB962C8B-B14F-4D97-AF65-F5344CB8AC3E}">
        <p14:creationId xmlns:p14="http://schemas.microsoft.com/office/powerpoint/2010/main" val="7743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The two basic building blocks of all encryption techniques are substitution</a:t>
            </a:r>
          </a:p>
          <a:p>
            <a:r>
              <a:rPr lang="en-US" sz="1200" kern="1200" baseline="0">
                <a:solidFill>
                  <a:schemeClr val="tx1"/>
                </a:solidFill>
                <a:latin typeface="Arial" charset="0"/>
                <a:ea typeface="ＭＳ Ｐゴシック" pitchFamily="-107" charset="-128"/>
                <a:cs typeface="ＭＳ Ｐゴシック" pitchFamily="-107" charset="-128"/>
              </a:rPr>
              <a:t>and transposition. We examine these in the next two sections. Finally, we discuss a</a:t>
            </a:r>
          </a:p>
          <a:p>
            <a:r>
              <a:rPr lang="en-US" sz="1200" kern="1200" baseline="0">
                <a:solidFill>
                  <a:schemeClr val="tx1"/>
                </a:solidFill>
                <a:latin typeface="Arial" charset="0"/>
                <a:ea typeface="ＭＳ Ｐゴシック" pitchFamily="-107" charset="-128"/>
                <a:cs typeface="ＭＳ Ｐゴシック" pitchFamily="-107" charset="-128"/>
              </a:rPr>
              <a:t>system that combines both substitution and transposition.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A substitution technique is one in which the letters of plaintext are replaced by</a:t>
            </a:r>
          </a:p>
          <a:p>
            <a:r>
              <a:rPr lang="en-US" sz="1200" kern="1200" baseline="0">
                <a:solidFill>
                  <a:schemeClr val="tx1"/>
                </a:solidFill>
                <a:latin typeface="Arial" charset="0"/>
                <a:ea typeface="ＭＳ Ｐゴシック" pitchFamily="-107" charset="-128"/>
                <a:cs typeface="ＭＳ Ｐゴシック" pitchFamily="-107" charset="-128"/>
              </a:rPr>
              <a:t>other letters or by numbers or symbols.  If the plaintext is viewed as a sequence of bits,</a:t>
            </a:r>
          </a:p>
          <a:p>
            <a:r>
              <a:rPr lang="en-US" sz="1200" kern="1200" baseline="0">
                <a:solidFill>
                  <a:schemeClr val="tx1"/>
                </a:solidFill>
                <a:latin typeface="Arial" charset="0"/>
                <a:ea typeface="ＭＳ Ｐゴシック" pitchFamily="-107" charset="-128"/>
                <a:cs typeface="ＭＳ Ｐゴシック" pitchFamily="-107" charset="-128"/>
              </a:rPr>
              <a:t>then substitution involves replacing plaintext bit patterns with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bit patterns.</a:t>
            </a:r>
            <a:endParaRPr lang="en-AU">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a:p>
        </p:txBody>
      </p:sp>
    </p:spTree>
    <p:extLst>
      <p:ext uri="{BB962C8B-B14F-4D97-AF65-F5344CB8AC3E}">
        <p14:creationId xmlns:p14="http://schemas.microsoft.com/office/powerpoint/2010/main" val="288380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The two basic building blocks of all encryption techniques are substitution</a:t>
            </a:r>
          </a:p>
          <a:p>
            <a:r>
              <a:rPr lang="en-US" sz="1200" kern="1200" baseline="0">
                <a:solidFill>
                  <a:schemeClr val="tx1"/>
                </a:solidFill>
                <a:latin typeface="Arial" charset="0"/>
                <a:ea typeface="ＭＳ Ｐゴシック" pitchFamily="-107" charset="-128"/>
                <a:cs typeface="ＭＳ Ｐゴシック" pitchFamily="-107" charset="-128"/>
              </a:rPr>
              <a:t>and transposition. We examine these in the next two sections. Finally, we discuss a</a:t>
            </a:r>
          </a:p>
          <a:p>
            <a:r>
              <a:rPr lang="en-US" sz="1200" kern="1200" baseline="0">
                <a:solidFill>
                  <a:schemeClr val="tx1"/>
                </a:solidFill>
                <a:latin typeface="Arial" charset="0"/>
                <a:ea typeface="ＭＳ Ｐゴシック" pitchFamily="-107" charset="-128"/>
                <a:cs typeface="ＭＳ Ｐゴシック" pitchFamily="-107" charset="-128"/>
              </a:rPr>
              <a:t>system that combines both substitution and transposition.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A substitution technique is one in which the letters of plaintext are replaced by</a:t>
            </a:r>
          </a:p>
          <a:p>
            <a:r>
              <a:rPr lang="en-US" sz="1200" kern="1200" baseline="0">
                <a:solidFill>
                  <a:schemeClr val="tx1"/>
                </a:solidFill>
                <a:latin typeface="Arial" charset="0"/>
                <a:ea typeface="ＭＳ Ｐゴシック" pitchFamily="-107" charset="-128"/>
                <a:cs typeface="ＭＳ Ｐゴシック" pitchFamily="-107" charset="-128"/>
              </a:rPr>
              <a:t>other letters or by numbers or symbols.  If the plaintext is viewed as a sequence of bits,</a:t>
            </a:r>
          </a:p>
          <a:p>
            <a:r>
              <a:rPr lang="en-US" sz="1200" kern="1200" baseline="0">
                <a:solidFill>
                  <a:schemeClr val="tx1"/>
                </a:solidFill>
                <a:latin typeface="Arial" charset="0"/>
                <a:ea typeface="ＭＳ Ｐゴシック" pitchFamily="-107" charset="-128"/>
                <a:cs typeface="ＭＳ Ｐゴシック" pitchFamily="-107" charset="-128"/>
              </a:rPr>
              <a:t>then substitution involves replacing plaintext bit patterns with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bit patterns.</a:t>
            </a:r>
            <a:endParaRPr lang="en-AU">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The earliest known, and the simplest, use of a substitution cipher was by Julius</a:t>
            </a:r>
          </a:p>
          <a:p>
            <a:r>
              <a:rPr lang="en-US" sz="1200" kern="1200" baseline="0">
                <a:solidFill>
                  <a:schemeClr val="tx1"/>
                </a:solidFill>
                <a:latin typeface="Arial" charset="0"/>
                <a:ea typeface="ＭＳ Ｐゴシック" pitchFamily="-107" charset="-128"/>
                <a:cs typeface="ＭＳ Ｐゴシック" pitchFamily="-107" charset="-128"/>
              </a:rPr>
              <a:t>Caesar. The Caesar cipher involves replacing each letter of the alphabet with the</a:t>
            </a:r>
          </a:p>
          <a:p>
            <a:r>
              <a:rPr lang="en-US" sz="1200" kern="1200" baseline="0">
                <a:solidFill>
                  <a:schemeClr val="tx1"/>
                </a:solidFill>
                <a:latin typeface="Arial" charset="0"/>
                <a:ea typeface="ＭＳ Ｐゴシック" pitchFamily="-107" charset="-128"/>
                <a:cs typeface="ＭＳ Ｐゴシック" pitchFamily="-107" charset="-128"/>
              </a:rPr>
              <a:t>letter standing three places further down the alphabet.</a:t>
            </a:r>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a:solidFill>
                  <a:schemeClr val="tx1"/>
                </a:solidFill>
                <a:latin typeface="Arial" charset="0"/>
                <a:ea typeface="ＭＳ Ｐゴシック" pitchFamily="-107" charset="-128"/>
                <a:cs typeface="ＭＳ Ｐゴシック" pitchFamily="-107" charset="-128"/>
              </a:rPr>
              <a:t> Note that the alphabet is wrapped around, so that the letter following Z is A.</a:t>
            </a:r>
            <a:endParaRPr lang="en-AU">
              <a:latin typeface="Arial" pitchFamily="-1" charset="0"/>
              <a:ea typeface="ＭＳ Ｐゴシック" pitchFamily="-1" charset="-128"/>
              <a:cs typeface="ＭＳ Ｐゴシック" pitchFamily="-1"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An algorithm can be expressed as follows. For each plaintext letter </a:t>
            </a:r>
            <a:r>
              <a:rPr lang="en-US" sz="1200" b="0" kern="1200" baseline="0">
                <a:solidFill>
                  <a:schemeClr val="tx1"/>
                </a:solidFill>
                <a:latin typeface="Arial" charset="0"/>
                <a:ea typeface="ＭＳ Ｐゴシック" pitchFamily="-107" charset="-128"/>
                <a:cs typeface="ＭＳ Ｐゴシック" pitchFamily="-107" charset="-128"/>
              </a:rPr>
              <a:t>p , substitute</a:t>
            </a:r>
          </a:p>
          <a:p>
            <a:r>
              <a:rPr lang="en-US" sz="1200" kern="1200" baseline="0">
                <a:solidFill>
                  <a:schemeClr val="tx1"/>
                </a:solidFill>
                <a:latin typeface="Arial" charset="0"/>
                <a:ea typeface="ＭＳ Ｐゴシック" pitchFamily="-107" charset="-128"/>
                <a:cs typeface="ＭＳ Ｐゴシック" pitchFamily="-107" charset="-128"/>
              </a:rPr>
              <a:t>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letter </a:t>
            </a:r>
            <a:r>
              <a:rPr lang="en-US" sz="1200" b="0" kern="1200" baseline="0">
                <a:solidFill>
                  <a:schemeClr val="tx1"/>
                </a:solidFill>
                <a:latin typeface="Arial" charset="0"/>
                <a:ea typeface="ＭＳ Ｐゴシック" pitchFamily="-107" charset="-128"/>
                <a:cs typeface="ＭＳ Ｐゴシック" pitchFamily="-107" charset="-128"/>
              </a:rPr>
              <a:t>C</a:t>
            </a:r>
            <a:endParaRPr lang="en-AU" b="0">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If it is known that a given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is a Caesar cipher, then a brute-force</a:t>
            </a:r>
          </a:p>
          <a:p>
            <a:r>
              <a:rPr lang="en-US" sz="1200" kern="1200" baseline="0">
                <a:solidFill>
                  <a:schemeClr val="tx1"/>
                </a:solidFill>
                <a:latin typeface="Arial" charset="0"/>
                <a:ea typeface="ＭＳ Ｐゴシック" pitchFamily="-107" charset="-128"/>
                <a:cs typeface="ＭＳ Ｐゴシック" pitchFamily="-107" charset="-128"/>
              </a:rPr>
              <a:t>cryptanalysis is easily performed: simply try all the 25 possible keys. Figure 3.3</a:t>
            </a:r>
          </a:p>
          <a:p>
            <a:r>
              <a:rPr lang="en-US" sz="1200" kern="1200" baseline="0">
                <a:solidFill>
                  <a:schemeClr val="tx1"/>
                </a:solidFill>
                <a:latin typeface="Arial" charset="0"/>
                <a:ea typeface="ＭＳ Ｐゴシック" pitchFamily="-107" charset="-128"/>
                <a:cs typeface="ＭＳ Ｐゴシック" pitchFamily="-107" charset="-128"/>
              </a:rPr>
              <a:t>shows the results of applying this strategy to the example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In this case, the</a:t>
            </a:r>
          </a:p>
          <a:p>
            <a:r>
              <a:rPr lang="en-US" sz="1200" kern="1200" baseline="0">
                <a:solidFill>
                  <a:schemeClr val="tx1"/>
                </a:solidFill>
                <a:latin typeface="Arial" charset="0"/>
                <a:ea typeface="ＭＳ Ｐゴシック" pitchFamily="-107" charset="-128"/>
                <a:cs typeface="ＭＳ Ｐゴシック" pitchFamily="-107" charset="-128"/>
              </a:rPr>
              <a:t>plaintext leaps out as occupying the third line.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Three important characteristics of this problem enabled us to use a brute-force</a:t>
            </a:r>
          </a:p>
          <a:p>
            <a:r>
              <a:rPr lang="en-US" sz="1200" kern="1200" baseline="0">
                <a:solidFill>
                  <a:schemeClr val="tx1"/>
                </a:solidFill>
                <a:latin typeface="Arial" charset="0"/>
                <a:ea typeface="ＭＳ Ｐゴシック" pitchFamily="-107" charset="-128"/>
                <a:cs typeface="ＭＳ Ｐゴシック" pitchFamily="-107" charset="-128"/>
              </a:rPr>
              <a:t>cryptanalysis: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1. The encryption and decryption algorithms are known.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2. There are only 25 keys to try.</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3. The language of the plaintext is known and easily recognizable.</a:t>
            </a:r>
            <a:endParaRPr lang="en-AU">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a:solidFill>
                  <a:schemeClr val="tx1"/>
                </a:solidFill>
                <a:latin typeface="Arial" charset="0"/>
                <a:ea typeface="ＭＳ Ｐゴシック" pitchFamily="-107" charset="-128"/>
                <a:cs typeface="ＭＳ Ｐゴシック" pitchFamily="-107" charset="-128"/>
              </a:rPr>
              <a:t>we define the term </a:t>
            </a:r>
            <a:r>
              <a:rPr lang="en-US" sz="1200" i="1" kern="1200" baseline="0">
                <a:solidFill>
                  <a:schemeClr val="tx1"/>
                </a:solidFill>
                <a:latin typeface="Arial" charset="0"/>
                <a:ea typeface="ＭＳ Ｐゴシック" pitchFamily="-107" charset="-128"/>
                <a:cs typeface="ＭＳ Ｐゴシック" pitchFamily="-107" charset="-128"/>
              </a:rPr>
              <a:t>permutation</a:t>
            </a:r>
            <a:r>
              <a:rPr lang="en-US" sz="1200" kern="1200" baseline="0">
                <a:solidFill>
                  <a:schemeClr val="tx1"/>
                </a:solidFill>
                <a:latin typeface="Arial" charset="0"/>
                <a:ea typeface="ＭＳ Ｐゴシック" pitchFamily="-107" charset="-128"/>
                <a:cs typeface="ＭＳ Ｐゴシック" pitchFamily="-107" charset="-128"/>
              </a:rPr>
              <a:t> . A </a:t>
            </a:r>
            <a:r>
              <a:rPr lang="en-US" sz="1200" b="1" kern="1200" baseline="0">
                <a:solidFill>
                  <a:schemeClr val="tx1"/>
                </a:solidFill>
                <a:latin typeface="Arial" charset="0"/>
                <a:ea typeface="ＭＳ Ｐゴシック" pitchFamily="-107" charset="-128"/>
                <a:cs typeface="ＭＳ Ｐゴシック" pitchFamily="-107" charset="-128"/>
              </a:rPr>
              <a:t>permutation</a:t>
            </a:r>
            <a:r>
              <a:rPr lang="en-US" sz="1200" kern="1200" baseline="0">
                <a:solidFill>
                  <a:schemeClr val="tx1"/>
                </a:solidFill>
                <a:latin typeface="Arial" charset="0"/>
                <a:ea typeface="ＭＳ Ｐゴシック" pitchFamily="-107" charset="-128"/>
                <a:cs typeface="ＭＳ Ｐゴシック" pitchFamily="-107" charset="-128"/>
              </a:rPr>
              <a:t>  of a finite set of elements </a:t>
            </a:r>
            <a:r>
              <a:rPr lang="en-US" sz="1200" i="1" kern="1200" baseline="0">
                <a:solidFill>
                  <a:schemeClr val="tx1"/>
                </a:solidFill>
                <a:latin typeface="Arial" charset="0"/>
                <a:ea typeface="ＭＳ Ｐゴシック" pitchFamily="-107" charset="-128"/>
                <a:cs typeface="ＭＳ Ｐゴシック" pitchFamily="-107" charset="-128"/>
              </a:rPr>
              <a:t>S</a:t>
            </a:r>
          </a:p>
          <a:p>
            <a:r>
              <a:rPr lang="en-US" sz="1200" kern="1200" baseline="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a:solidFill>
                  <a:schemeClr val="tx1"/>
                </a:solidFill>
                <a:latin typeface="Arial" charset="0"/>
                <a:ea typeface="ＭＳ Ｐゴシック" pitchFamily="-107" charset="-128"/>
                <a:cs typeface="ＭＳ Ｐゴシック" pitchFamily="-107" charset="-128"/>
              </a:rPr>
              <a:t>S</a:t>
            </a:r>
            <a:r>
              <a:rPr lang="en-US" sz="1200" kern="1200" baseline="0">
                <a:solidFill>
                  <a:schemeClr val="tx1"/>
                </a:solidFill>
                <a:latin typeface="Arial" charset="0"/>
                <a:ea typeface="ＭＳ Ｐゴシック" pitchFamily="-107" charset="-128"/>
                <a:cs typeface="ＭＳ Ｐゴシック" pitchFamily="-107" charset="-128"/>
              </a:rPr>
              <a:t>, with each element appearing exactly</a:t>
            </a:r>
          </a:p>
          <a:p>
            <a:r>
              <a:rPr lang="en-US" sz="1200" kern="1200" baseline="0">
                <a:solidFill>
                  <a:schemeClr val="tx1"/>
                </a:solidFill>
                <a:latin typeface="Arial" charset="0"/>
                <a:ea typeface="ＭＳ Ｐゴシック" pitchFamily="-107" charset="-128"/>
                <a:cs typeface="ＭＳ Ｐゴシック" pitchFamily="-107" charset="-128"/>
              </a:rPr>
              <a:t>once.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For example, if </a:t>
            </a:r>
            <a:r>
              <a:rPr lang="en-US" sz="1200" i="1" kern="1200" baseline="0">
                <a:solidFill>
                  <a:schemeClr val="tx1"/>
                </a:solidFill>
                <a:latin typeface="Arial" charset="0"/>
                <a:ea typeface="ＭＳ Ｐゴシック" pitchFamily="-107" charset="-128"/>
                <a:cs typeface="ＭＳ Ｐゴシック" pitchFamily="-107" charset="-128"/>
              </a:rPr>
              <a:t>S</a:t>
            </a:r>
            <a:r>
              <a:rPr lang="en-US" sz="1200" kern="1200" baseline="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a:solidFill>
                  <a:schemeClr val="tx1"/>
                </a:solidFill>
                <a:latin typeface="Arial" charset="0"/>
                <a:ea typeface="ＭＳ Ｐゴシック" pitchFamily="-107" charset="-128"/>
                <a:cs typeface="ＭＳ Ｐゴシック" pitchFamily="-107" charset="-128"/>
              </a:rPr>
              <a:t>S</a:t>
            </a:r>
            <a:r>
              <a:rPr lang="en-US" sz="1200" kern="1200" baseline="0">
                <a:solidFill>
                  <a:schemeClr val="tx1"/>
                </a:solidFill>
                <a:latin typeface="Arial" charset="0"/>
                <a:ea typeface="ＭＳ Ｐゴシック" pitchFamily="-107" charset="-128"/>
                <a:cs typeface="ＭＳ Ｐゴシック" pitchFamily="-107" charset="-128"/>
              </a:rPr>
              <a:t> :</a:t>
            </a:r>
          </a:p>
          <a:p>
            <a:r>
              <a:rPr lang="en-US" sz="1200" kern="1200" baseline="0" err="1">
                <a:solidFill>
                  <a:schemeClr val="tx1"/>
                </a:solidFill>
                <a:latin typeface="Arial" charset="0"/>
                <a:ea typeface="ＭＳ Ｐゴシック" pitchFamily="-107" charset="-128"/>
                <a:cs typeface="ＭＳ Ｐゴシック" pitchFamily="-107" charset="-128"/>
              </a:rPr>
              <a:t>abc</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acb</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bac</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bca</a:t>
            </a:r>
            <a:r>
              <a:rPr lang="en-US" sz="1200" kern="1200" baseline="0">
                <a:solidFill>
                  <a:schemeClr val="tx1"/>
                </a:solidFill>
                <a:latin typeface="Arial" charset="0"/>
                <a:ea typeface="ＭＳ Ｐゴシック" pitchFamily="-107" charset="-128"/>
                <a:cs typeface="ＭＳ Ｐゴシック" pitchFamily="-107" charset="-128"/>
              </a:rPr>
              <a:t>, cab, </a:t>
            </a:r>
            <a:r>
              <a:rPr lang="en-US" sz="1200" kern="1200" baseline="0" err="1">
                <a:solidFill>
                  <a:schemeClr val="tx1"/>
                </a:solidFill>
                <a:latin typeface="Arial" charset="0"/>
                <a:ea typeface="ＭＳ Ｐゴシック" pitchFamily="-107" charset="-128"/>
                <a:cs typeface="ＭＳ Ｐゴシック" pitchFamily="-107" charset="-128"/>
              </a:rPr>
              <a:t>cba</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a:t>
            </a:r>
            <a:r>
              <a:rPr lang="en-US" sz="1200" b="0" kern="1200" baseline="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a:solidFill>
                  <a:schemeClr val="tx1"/>
                </a:solidFill>
                <a:latin typeface="Arial" charset="0"/>
                <a:ea typeface="ＭＳ Ｐゴシック" pitchFamily="-107" charset="-128"/>
                <a:cs typeface="ＭＳ Ｐゴシック" pitchFamily="-107" charset="-128"/>
              </a:rPr>
              <a:t>ways, and so on.</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a:solidFill>
                  <a:schemeClr val="tx1"/>
                </a:solidFill>
                <a:latin typeface="Arial" charset="0"/>
                <a:ea typeface="ＭＳ Ｐゴシック" pitchFamily="-107" charset="-128"/>
                <a:cs typeface="ＭＳ Ｐゴシック" pitchFamily="-107" charset="-128"/>
              </a:rPr>
              <a:t>26</a:t>
            </a:r>
            <a:r>
              <a:rPr lang="en-US" sz="1200" kern="1200" baseline="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a:solidFill>
                  <a:schemeClr val="tx1"/>
                </a:solidFill>
                <a:latin typeface="Arial" charset="0"/>
                <a:ea typeface="ＭＳ Ｐゴシック" pitchFamily="-107" charset="-128"/>
                <a:cs typeface="ＭＳ Ｐゴシック" pitchFamily="-107" charset="-128"/>
              </a:rPr>
              <a:t>techniques for cryptanalysis. Such an approach is referred to as a </a:t>
            </a:r>
            <a:r>
              <a:rPr lang="en-US" sz="1200" b="1" kern="1200" baseline="0" err="1">
                <a:solidFill>
                  <a:schemeClr val="tx1"/>
                </a:solidFill>
                <a:latin typeface="Arial" charset="0"/>
                <a:ea typeface="ＭＳ Ｐゴシック" pitchFamily="-107" charset="-128"/>
                <a:cs typeface="ＭＳ Ｐゴシック" pitchFamily="-107" charset="-128"/>
              </a:rPr>
              <a:t>monoalphabetic</a:t>
            </a:r>
            <a:endParaRPr lang="en-US" sz="1200" b="1" kern="1200" baseline="0">
              <a:solidFill>
                <a:schemeClr val="tx1"/>
              </a:solidFill>
              <a:latin typeface="Arial" charset="0"/>
              <a:ea typeface="ＭＳ Ｐゴシック" pitchFamily="-107" charset="-128"/>
              <a:cs typeface="ＭＳ Ｐゴシック" pitchFamily="-107" charset="-128"/>
            </a:endParaRPr>
          </a:p>
          <a:p>
            <a:r>
              <a:rPr lang="en-US" sz="1200" b="1" kern="1200" baseline="0">
                <a:solidFill>
                  <a:schemeClr val="tx1"/>
                </a:solidFill>
                <a:latin typeface="Arial" charset="0"/>
                <a:ea typeface="ＭＳ Ｐゴシック" pitchFamily="-107" charset="-128"/>
                <a:cs typeface="ＭＳ Ｐゴシック" pitchFamily="-107" charset="-128"/>
              </a:rPr>
              <a:t>substitution</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cipher</a:t>
            </a:r>
            <a:r>
              <a:rPr lang="en-US" sz="1200" kern="1200" baseline="0">
                <a:solidFill>
                  <a:schemeClr val="tx1"/>
                </a:solidFill>
                <a:latin typeface="Arial" charset="0"/>
                <a:ea typeface="ＭＳ Ｐゴシック" pitchFamily="-107" charset="-128"/>
                <a:cs typeface="ＭＳ Ｐゴシック" pitchFamily="-107" charset="-128"/>
              </a:rPr>
              <a:t>, because a single cipher alphabet (mapping from plain alphabet</a:t>
            </a:r>
          </a:p>
          <a:p>
            <a:r>
              <a:rPr lang="en-US" sz="1200" kern="1200" baseline="0">
                <a:solidFill>
                  <a:schemeClr val="tx1"/>
                </a:solidFill>
                <a:latin typeface="Arial" charset="0"/>
                <a:ea typeface="ＭＳ Ｐゴシック" pitchFamily="-107" charset="-128"/>
                <a:cs typeface="ＭＳ Ｐゴシック" pitchFamily="-107" charset="-128"/>
              </a:rPr>
              <a:t>to cipher alphabet) is used per message.</a:t>
            </a:r>
            <a:endParaRPr lang="en-US" b="0">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With only 25 possible keys, the Caesar cipher is far from secure. A dramatic increase</a:t>
            </a:r>
          </a:p>
          <a:p>
            <a:r>
              <a:rPr lang="en-US" sz="1200" kern="1200" baseline="0">
                <a:solidFill>
                  <a:schemeClr val="tx1"/>
                </a:solidFill>
                <a:latin typeface="Arial" charset="0"/>
                <a:ea typeface="ＭＳ Ｐゴシック" pitchFamily="-107" charset="-128"/>
                <a:cs typeface="ＭＳ Ｐゴシック" pitchFamily="-107" charset="-128"/>
              </a:rPr>
              <a:t>in the key space can be achieved by allowing an arbitrary substitution. Before proceeding,</a:t>
            </a:r>
          </a:p>
          <a:p>
            <a:r>
              <a:rPr lang="en-US" sz="1200" kern="1200" baseline="0">
                <a:solidFill>
                  <a:schemeClr val="tx1"/>
                </a:solidFill>
                <a:latin typeface="Arial" charset="0"/>
                <a:ea typeface="ＭＳ Ｐゴシック" pitchFamily="-107" charset="-128"/>
                <a:cs typeface="ＭＳ Ｐゴシック" pitchFamily="-107" charset="-128"/>
              </a:rPr>
              <a:t>we define the term </a:t>
            </a:r>
            <a:r>
              <a:rPr lang="en-US" sz="1200" i="1" kern="1200" baseline="0">
                <a:solidFill>
                  <a:schemeClr val="tx1"/>
                </a:solidFill>
                <a:latin typeface="Arial" charset="0"/>
                <a:ea typeface="ＭＳ Ｐゴシック" pitchFamily="-107" charset="-128"/>
                <a:cs typeface="ＭＳ Ｐゴシック" pitchFamily="-107" charset="-128"/>
              </a:rPr>
              <a:t>permutation</a:t>
            </a:r>
            <a:r>
              <a:rPr lang="en-US" sz="1200" kern="1200" baseline="0">
                <a:solidFill>
                  <a:schemeClr val="tx1"/>
                </a:solidFill>
                <a:latin typeface="Arial" charset="0"/>
                <a:ea typeface="ＭＳ Ｐゴシック" pitchFamily="-107" charset="-128"/>
                <a:cs typeface="ＭＳ Ｐゴシック" pitchFamily="-107" charset="-128"/>
              </a:rPr>
              <a:t> . A </a:t>
            </a:r>
            <a:r>
              <a:rPr lang="en-US" sz="1200" b="1" kern="1200" baseline="0">
                <a:solidFill>
                  <a:schemeClr val="tx1"/>
                </a:solidFill>
                <a:latin typeface="Arial" charset="0"/>
                <a:ea typeface="ＭＳ Ｐゴシック" pitchFamily="-107" charset="-128"/>
                <a:cs typeface="ＭＳ Ｐゴシック" pitchFamily="-107" charset="-128"/>
              </a:rPr>
              <a:t>permutation</a:t>
            </a:r>
            <a:r>
              <a:rPr lang="en-US" sz="1200" kern="1200" baseline="0">
                <a:solidFill>
                  <a:schemeClr val="tx1"/>
                </a:solidFill>
                <a:latin typeface="Arial" charset="0"/>
                <a:ea typeface="ＭＳ Ｐゴシック" pitchFamily="-107" charset="-128"/>
                <a:cs typeface="ＭＳ Ｐゴシック" pitchFamily="-107" charset="-128"/>
              </a:rPr>
              <a:t>  of a finite set of elements </a:t>
            </a:r>
            <a:r>
              <a:rPr lang="en-US" sz="1200" i="1" kern="1200" baseline="0">
                <a:solidFill>
                  <a:schemeClr val="tx1"/>
                </a:solidFill>
                <a:latin typeface="Arial" charset="0"/>
                <a:ea typeface="ＭＳ Ｐゴシック" pitchFamily="-107" charset="-128"/>
                <a:cs typeface="ＭＳ Ｐゴシック" pitchFamily="-107" charset="-128"/>
              </a:rPr>
              <a:t>S</a:t>
            </a:r>
          </a:p>
          <a:p>
            <a:r>
              <a:rPr lang="en-US" sz="1200" kern="1200" baseline="0">
                <a:solidFill>
                  <a:schemeClr val="tx1"/>
                </a:solidFill>
                <a:latin typeface="Arial" charset="0"/>
                <a:ea typeface="ＭＳ Ｐゴシック" pitchFamily="-107" charset="-128"/>
                <a:cs typeface="ＭＳ Ｐゴシック" pitchFamily="-107" charset="-128"/>
              </a:rPr>
              <a:t> is an ordered sequence of all the elements of </a:t>
            </a:r>
            <a:r>
              <a:rPr lang="en-US" sz="1200" i="1" kern="1200" baseline="0">
                <a:solidFill>
                  <a:schemeClr val="tx1"/>
                </a:solidFill>
                <a:latin typeface="Arial" charset="0"/>
                <a:ea typeface="ＭＳ Ｐゴシック" pitchFamily="-107" charset="-128"/>
                <a:cs typeface="ＭＳ Ｐゴシック" pitchFamily="-107" charset="-128"/>
              </a:rPr>
              <a:t>S</a:t>
            </a:r>
            <a:r>
              <a:rPr lang="en-US" sz="1200" kern="1200" baseline="0">
                <a:solidFill>
                  <a:schemeClr val="tx1"/>
                </a:solidFill>
                <a:latin typeface="Arial" charset="0"/>
                <a:ea typeface="ＭＳ Ｐゴシック" pitchFamily="-107" charset="-128"/>
                <a:cs typeface="ＭＳ Ｐゴシック" pitchFamily="-107" charset="-128"/>
              </a:rPr>
              <a:t>, with each element appearing exactly</a:t>
            </a:r>
          </a:p>
          <a:p>
            <a:r>
              <a:rPr lang="en-US" sz="1200" kern="1200" baseline="0">
                <a:solidFill>
                  <a:schemeClr val="tx1"/>
                </a:solidFill>
                <a:latin typeface="Arial" charset="0"/>
                <a:ea typeface="ＭＳ Ｐゴシック" pitchFamily="-107" charset="-128"/>
                <a:cs typeface="ＭＳ Ｐゴシック" pitchFamily="-107" charset="-128"/>
              </a:rPr>
              <a:t>once.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For example, if </a:t>
            </a:r>
            <a:r>
              <a:rPr lang="en-US" sz="1200" i="1" kern="1200" baseline="0">
                <a:solidFill>
                  <a:schemeClr val="tx1"/>
                </a:solidFill>
                <a:latin typeface="Arial" charset="0"/>
                <a:ea typeface="ＭＳ Ｐゴシック" pitchFamily="-107" charset="-128"/>
                <a:cs typeface="ＭＳ Ｐゴシック" pitchFamily="-107" charset="-128"/>
              </a:rPr>
              <a:t>S</a:t>
            </a:r>
            <a:r>
              <a:rPr lang="en-US" sz="1200" kern="1200" baseline="0">
                <a:solidFill>
                  <a:schemeClr val="tx1"/>
                </a:solidFill>
                <a:latin typeface="Arial" charset="0"/>
                <a:ea typeface="ＭＳ Ｐゴシック" pitchFamily="-107" charset="-128"/>
                <a:cs typeface="ＭＳ Ｐゴシック" pitchFamily="-107" charset="-128"/>
              </a:rPr>
              <a:t> =  {a, b, c}, there are six permutations of </a:t>
            </a:r>
            <a:r>
              <a:rPr lang="en-US" sz="1200" i="1" kern="1200" baseline="0">
                <a:solidFill>
                  <a:schemeClr val="tx1"/>
                </a:solidFill>
                <a:latin typeface="Arial" charset="0"/>
                <a:ea typeface="ＭＳ Ｐゴシック" pitchFamily="-107" charset="-128"/>
                <a:cs typeface="ＭＳ Ｐゴシック" pitchFamily="-107" charset="-128"/>
              </a:rPr>
              <a:t>S</a:t>
            </a:r>
            <a:r>
              <a:rPr lang="en-US" sz="1200" kern="1200" baseline="0">
                <a:solidFill>
                  <a:schemeClr val="tx1"/>
                </a:solidFill>
                <a:latin typeface="Arial" charset="0"/>
                <a:ea typeface="ＭＳ Ｐゴシック" pitchFamily="-107" charset="-128"/>
                <a:cs typeface="ＭＳ Ｐゴシック" pitchFamily="-107" charset="-128"/>
              </a:rPr>
              <a:t> :</a:t>
            </a:r>
          </a:p>
          <a:p>
            <a:r>
              <a:rPr lang="en-US" sz="1200" kern="1200" baseline="0" err="1">
                <a:solidFill>
                  <a:schemeClr val="tx1"/>
                </a:solidFill>
                <a:latin typeface="Arial" charset="0"/>
                <a:ea typeface="ＭＳ Ｐゴシック" pitchFamily="-107" charset="-128"/>
                <a:cs typeface="ＭＳ Ｐゴシック" pitchFamily="-107" charset="-128"/>
              </a:rPr>
              <a:t>abc</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acb</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bac</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bca</a:t>
            </a:r>
            <a:r>
              <a:rPr lang="en-US" sz="1200" kern="1200" baseline="0">
                <a:solidFill>
                  <a:schemeClr val="tx1"/>
                </a:solidFill>
                <a:latin typeface="Arial" charset="0"/>
                <a:ea typeface="ＭＳ Ｐゴシック" pitchFamily="-107" charset="-128"/>
                <a:cs typeface="ＭＳ Ｐゴシック" pitchFamily="-107" charset="-128"/>
              </a:rPr>
              <a:t>, cab, </a:t>
            </a:r>
            <a:r>
              <a:rPr lang="en-US" sz="1200" kern="1200" baseline="0" err="1">
                <a:solidFill>
                  <a:schemeClr val="tx1"/>
                </a:solidFill>
                <a:latin typeface="Arial" charset="0"/>
                <a:ea typeface="ＭＳ Ｐゴシック" pitchFamily="-107" charset="-128"/>
                <a:cs typeface="ＭＳ Ｐゴシック" pitchFamily="-107" charset="-128"/>
              </a:rPr>
              <a:t>cba</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a:t>
            </a:r>
            <a:r>
              <a:rPr lang="en-US" sz="1200" b="0" kern="1200" baseline="0">
                <a:solidFill>
                  <a:schemeClr val="tx1"/>
                </a:solidFill>
                <a:latin typeface="Arial" charset="0"/>
                <a:ea typeface="ＭＳ Ｐゴシック" pitchFamily="-107" charset="-128"/>
                <a:cs typeface="ＭＳ Ｐゴシック" pitchFamily="-107" charset="-128"/>
              </a:rPr>
              <a:t>In general, there are n ! permutations of a set of n  elements, because the first</a:t>
            </a:r>
          </a:p>
          <a:p>
            <a:r>
              <a:rPr lang="en-US" sz="1200" b="0" kern="1200" baseline="0">
                <a:solidFill>
                  <a:schemeClr val="tx1"/>
                </a:solidFill>
                <a:latin typeface="Arial" charset="0"/>
                <a:ea typeface="ＭＳ Ｐゴシック" pitchFamily="-107" charset="-128"/>
                <a:cs typeface="ＭＳ Ｐゴシック" pitchFamily="-107" charset="-128"/>
              </a:rPr>
              <a:t>element can be chosen in one of n  ways, the second in n -  1 ways, the third in n -  2</a:t>
            </a:r>
          </a:p>
          <a:p>
            <a:r>
              <a:rPr lang="en-US" sz="1200" b="0" kern="1200" baseline="0">
                <a:solidFill>
                  <a:schemeClr val="tx1"/>
                </a:solidFill>
                <a:latin typeface="Arial" charset="0"/>
                <a:ea typeface="ＭＳ Ｐゴシック" pitchFamily="-107" charset="-128"/>
                <a:cs typeface="ＭＳ Ｐゴシック" pitchFamily="-107" charset="-128"/>
              </a:rPr>
              <a:t>ways, and so on.</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If, instead, the “cipher” line can be any permutation of the 26 alphabetic characters,</a:t>
            </a:r>
          </a:p>
          <a:p>
            <a:r>
              <a:rPr lang="en-US" sz="1200" kern="1200" baseline="0">
                <a:solidFill>
                  <a:schemeClr val="tx1"/>
                </a:solidFill>
                <a:latin typeface="Arial" charset="0"/>
                <a:ea typeface="ＭＳ Ｐゴシック" pitchFamily="-107" charset="-128"/>
                <a:cs typeface="ＭＳ Ｐゴシック" pitchFamily="-107" charset="-128"/>
              </a:rPr>
              <a:t>then there are 26! or greater than 4 *  10</a:t>
            </a:r>
            <a:r>
              <a:rPr lang="en-US" sz="1200" kern="1200" baseline="30000">
                <a:solidFill>
                  <a:schemeClr val="tx1"/>
                </a:solidFill>
                <a:latin typeface="Arial" charset="0"/>
                <a:ea typeface="ＭＳ Ｐゴシック" pitchFamily="-107" charset="-128"/>
                <a:cs typeface="ＭＳ Ｐゴシック" pitchFamily="-107" charset="-128"/>
              </a:rPr>
              <a:t>26</a:t>
            </a:r>
            <a:r>
              <a:rPr lang="en-US" sz="1200" kern="1200" baseline="0">
                <a:solidFill>
                  <a:schemeClr val="tx1"/>
                </a:solidFill>
                <a:latin typeface="Arial" charset="0"/>
                <a:ea typeface="ＭＳ Ｐゴシック" pitchFamily="-107" charset="-128"/>
                <a:cs typeface="ＭＳ Ｐゴシック" pitchFamily="-107" charset="-128"/>
              </a:rPr>
              <a:t>  possible keys. This is 10 orders of magnitude</a:t>
            </a:r>
          </a:p>
          <a:p>
            <a:r>
              <a:rPr lang="en-US" sz="1200" kern="1200" baseline="0">
                <a:solidFill>
                  <a:schemeClr val="tx1"/>
                </a:solidFill>
                <a:latin typeface="Arial" charset="0"/>
                <a:ea typeface="ＭＳ Ｐゴシック" pitchFamily="-107" charset="-128"/>
                <a:cs typeface="ＭＳ Ｐゴシック" pitchFamily="-107" charset="-128"/>
              </a:rPr>
              <a:t>greater than the key space for DES and would seem to eliminate brute-force</a:t>
            </a:r>
          </a:p>
          <a:p>
            <a:r>
              <a:rPr lang="en-US" sz="1200" kern="1200" baseline="0">
                <a:solidFill>
                  <a:schemeClr val="tx1"/>
                </a:solidFill>
                <a:latin typeface="Arial" charset="0"/>
                <a:ea typeface="ＭＳ Ｐゴシック" pitchFamily="-107" charset="-128"/>
                <a:cs typeface="ＭＳ Ｐゴシック" pitchFamily="-107" charset="-128"/>
              </a:rPr>
              <a:t>techniques for cryptanalysis. Such an approach is referred to as a </a:t>
            </a:r>
            <a:r>
              <a:rPr lang="en-US" sz="1200" b="1" kern="1200" baseline="0" err="1">
                <a:solidFill>
                  <a:schemeClr val="tx1"/>
                </a:solidFill>
                <a:latin typeface="Arial" charset="0"/>
                <a:ea typeface="ＭＳ Ｐゴシック" pitchFamily="-107" charset="-128"/>
                <a:cs typeface="ＭＳ Ｐゴシック" pitchFamily="-107" charset="-128"/>
              </a:rPr>
              <a:t>monoalphabetic</a:t>
            </a:r>
            <a:endParaRPr lang="en-US" sz="1200" b="1" kern="1200" baseline="0">
              <a:solidFill>
                <a:schemeClr val="tx1"/>
              </a:solidFill>
              <a:latin typeface="Arial" charset="0"/>
              <a:ea typeface="ＭＳ Ｐゴシック" pitchFamily="-107" charset="-128"/>
              <a:cs typeface="ＭＳ Ｐゴシック" pitchFamily="-107" charset="-128"/>
            </a:endParaRPr>
          </a:p>
          <a:p>
            <a:r>
              <a:rPr lang="en-US" sz="1200" b="1" kern="1200" baseline="0">
                <a:solidFill>
                  <a:schemeClr val="tx1"/>
                </a:solidFill>
                <a:latin typeface="Arial" charset="0"/>
                <a:ea typeface="ＭＳ Ｐゴシック" pitchFamily="-107" charset="-128"/>
                <a:cs typeface="ＭＳ Ｐゴシック" pitchFamily="-107" charset="-128"/>
              </a:rPr>
              <a:t>substitution</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cipher</a:t>
            </a:r>
            <a:r>
              <a:rPr lang="en-US" sz="1200" kern="1200" baseline="0">
                <a:solidFill>
                  <a:schemeClr val="tx1"/>
                </a:solidFill>
                <a:latin typeface="Arial" charset="0"/>
                <a:ea typeface="ＭＳ Ｐゴシック" pitchFamily="-107" charset="-128"/>
                <a:cs typeface="ＭＳ Ｐゴシック" pitchFamily="-107" charset="-128"/>
              </a:rPr>
              <a:t>, because a single cipher alphabet (mapping from plain alphabet</a:t>
            </a:r>
          </a:p>
          <a:p>
            <a:r>
              <a:rPr lang="en-US" sz="1200" kern="1200" baseline="0">
                <a:solidFill>
                  <a:schemeClr val="tx1"/>
                </a:solidFill>
                <a:latin typeface="Arial" charset="0"/>
                <a:ea typeface="ＭＳ Ｐゴシック" pitchFamily="-107" charset="-128"/>
                <a:cs typeface="ＭＳ Ｐゴシック" pitchFamily="-107" charset="-128"/>
              </a:rPr>
              <a:t>to cipher alphabet) is used per message.</a:t>
            </a:r>
            <a:endParaRPr lang="en-US" b="0">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a:p>
        </p:txBody>
      </p:sp>
    </p:spTree>
    <p:extLst>
      <p:ext uri="{BB962C8B-B14F-4D97-AF65-F5344CB8AC3E}">
        <p14:creationId xmlns:p14="http://schemas.microsoft.com/office/powerpoint/2010/main" val="286953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D3D3-927B-505A-EE51-6EDB35BC7A40}"/>
            </a:ext>
          </a:extLst>
        </p:cNvPr>
        <p:cNvGrpSpPr/>
        <p:nvPr/>
      </p:nvGrpSpPr>
      <p:grpSpPr>
        <a:xfrm>
          <a:off x="0" y="0"/>
          <a:ext cx="0" cy="0"/>
          <a:chOff x="0" y="0"/>
          <a:chExt cx="0" cy="0"/>
        </a:xfrm>
      </p:grpSpPr>
      <p:sp>
        <p:nvSpPr>
          <p:cNvPr id="64514" name="Rectangle 2">
            <a:extLst>
              <a:ext uri="{FF2B5EF4-FFF2-40B4-BE49-F238E27FC236}">
                <a16:creationId xmlns:a16="http://schemas.microsoft.com/office/drawing/2014/main" id="{D491880B-89E9-2F94-E919-E14AD3933BAC}"/>
              </a:ext>
            </a:extLst>
          </p:cNvPr>
          <p:cNvSpPr>
            <a:spLocks noGrp="1" noRot="1" noChangeAspect="1" noChangeArrowheads="1" noTextEdit="1"/>
          </p:cNvSpPr>
          <p:nvPr>
            <p:ph type="sldImg"/>
          </p:nvPr>
        </p:nvSpPr>
        <p:spPr>
          <a:xfrm>
            <a:off x="2270125" y="533400"/>
            <a:ext cx="4603750" cy="2590800"/>
          </a:xfrm>
          <a:ln/>
        </p:spPr>
      </p:sp>
      <p:sp>
        <p:nvSpPr>
          <p:cNvPr id="64515" name="Rectangle 3">
            <a:extLst>
              <a:ext uri="{FF2B5EF4-FFF2-40B4-BE49-F238E27FC236}">
                <a16:creationId xmlns:a16="http://schemas.microsoft.com/office/drawing/2014/main" id="{1917CB93-1C09-220F-2B8A-F1A2DC1B9CD9}"/>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err="1"/>
              <a:t>Defence</a:t>
            </a:r>
            <a:r>
              <a:rPr lang="en-US" sz="1200" b="1"/>
              <a:t> in depth:</a:t>
            </a:r>
          </a:p>
          <a:p>
            <a:pPr eaLnBrk="1" hangingPunct="1"/>
            <a:endParaRPr lang="en-US" altLang="en-US"/>
          </a:p>
        </p:txBody>
      </p:sp>
    </p:spTree>
    <p:extLst>
      <p:ext uri="{BB962C8B-B14F-4D97-AF65-F5344CB8AC3E}">
        <p14:creationId xmlns:p14="http://schemas.microsoft.com/office/powerpoint/2010/main" val="226708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There is, however, another line of attack. If the cryptanalyst knows the nature</a:t>
            </a:r>
          </a:p>
          <a:p>
            <a:r>
              <a:rPr lang="en-US" sz="1200" kern="1200" baseline="0">
                <a:solidFill>
                  <a:schemeClr val="tx1"/>
                </a:solidFill>
                <a:latin typeface="Arial" charset="0"/>
                <a:ea typeface="ＭＳ Ｐゴシック" pitchFamily="-107" charset="-128"/>
                <a:cs typeface="ＭＳ Ｐゴシック" pitchFamily="-107" charset="-128"/>
              </a:rPr>
              <a:t>of the plaintext (e.g., </a:t>
            </a:r>
            <a:r>
              <a:rPr lang="en-US" sz="1200" kern="1200" baseline="0" err="1">
                <a:solidFill>
                  <a:schemeClr val="tx1"/>
                </a:solidFill>
                <a:latin typeface="Arial" charset="0"/>
                <a:ea typeface="ＭＳ Ｐゴシック" pitchFamily="-107" charset="-128"/>
                <a:cs typeface="ＭＳ Ｐゴシック" pitchFamily="-107" charset="-128"/>
              </a:rPr>
              <a:t>noncompressed</a:t>
            </a:r>
            <a:r>
              <a:rPr lang="en-US" sz="1200" kern="1200" baseline="0">
                <a:solidFill>
                  <a:schemeClr val="tx1"/>
                </a:solidFill>
                <a:latin typeface="Arial" charset="0"/>
                <a:ea typeface="ＭＳ Ｐゴシック" pitchFamily="-107" charset="-128"/>
                <a:cs typeface="ＭＳ Ｐゴシック" pitchFamily="-107" charset="-128"/>
              </a:rPr>
              <a:t> English text), then the analyst can exploit the</a:t>
            </a:r>
          </a:p>
          <a:p>
            <a:r>
              <a:rPr lang="en-US" sz="1200" kern="1200" baseline="0">
                <a:solidFill>
                  <a:schemeClr val="tx1"/>
                </a:solidFill>
                <a:latin typeface="Arial" charset="0"/>
                <a:ea typeface="ＭＳ Ｐゴシック" pitchFamily="-107" charset="-128"/>
                <a:cs typeface="ＭＳ Ｐゴシック" pitchFamily="-107" charset="-128"/>
              </a:rPr>
              <a:t>regularities of the language. To see how such a cryptanalysis might proceed, we give</a:t>
            </a:r>
          </a:p>
          <a:p>
            <a:r>
              <a:rPr lang="en-US" sz="1200" kern="1200" baseline="0">
                <a:solidFill>
                  <a:schemeClr val="tx1"/>
                </a:solidFill>
                <a:latin typeface="Arial" charset="0"/>
                <a:ea typeface="ＭＳ Ｐゴシック" pitchFamily="-107" charset="-128"/>
                <a:cs typeface="ＭＳ Ｐゴシック" pitchFamily="-107" charset="-128"/>
              </a:rPr>
              <a:t>a partial example here that is adapted from one in [SINK09].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to be</a:t>
            </a:r>
          </a:p>
          <a:p>
            <a:r>
              <a:rPr lang="en-US" sz="1200" kern="1200" baseline="0">
                <a:solidFill>
                  <a:schemeClr val="tx1"/>
                </a:solidFill>
                <a:latin typeface="Arial" charset="0"/>
                <a:ea typeface="ＭＳ Ｐゴシック" pitchFamily="-107" charset="-128"/>
                <a:cs typeface="ＭＳ Ｐゴシック" pitchFamily="-107" charset="-128"/>
              </a:rPr>
              <a:t>solved is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UZQSOVUOHXMOPVGPOZPEVSGZWSZOPFPESXUDBMETSXAIZ</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VUEPHZHMDZSHZOWSFPAPPDTSVPQUZWYMXUZUHSX</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EPYEPOPDZSZUFPOMBZWPFUPZHMDJUDTMOHMQ</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As a first step, the relative frequency of the letters can be determined and</a:t>
            </a:r>
          </a:p>
          <a:p>
            <a:r>
              <a:rPr lang="en-US" sz="1200" kern="1200" baseline="0">
                <a:solidFill>
                  <a:schemeClr val="tx1"/>
                </a:solidFill>
                <a:latin typeface="Arial" charset="0"/>
                <a:ea typeface="ＭＳ Ｐゴシック" pitchFamily="-107" charset="-128"/>
                <a:cs typeface="ＭＳ Ｐゴシック" pitchFamily="-107" charset="-128"/>
              </a:rPr>
              <a:t>compared to a standard frequency distribution for English, such as is shown in</a:t>
            </a:r>
          </a:p>
          <a:p>
            <a:r>
              <a:rPr lang="en-US" sz="1200" kern="1200" baseline="0">
                <a:solidFill>
                  <a:schemeClr val="tx1"/>
                </a:solidFill>
                <a:latin typeface="Arial" charset="0"/>
                <a:ea typeface="ＭＳ Ｐゴシック" pitchFamily="-107" charset="-128"/>
                <a:cs typeface="ＭＳ Ｐゴシック" pitchFamily="-107" charset="-128"/>
              </a:rPr>
              <a:t>Figure 3.5 (based on [LEWA00]). If the message were long enough, this technique</a:t>
            </a:r>
          </a:p>
          <a:p>
            <a:r>
              <a:rPr lang="en-US" sz="1200" kern="1200" baseline="0">
                <a:solidFill>
                  <a:schemeClr val="tx1"/>
                </a:solidFill>
                <a:latin typeface="Arial" charset="0"/>
                <a:ea typeface="ＭＳ Ｐゴシック" pitchFamily="-107" charset="-128"/>
                <a:cs typeface="ＭＳ Ｐゴシック" pitchFamily="-107" charset="-128"/>
              </a:rPr>
              <a:t>alone might be sufficient, but because this is a relatively short message, we cannot</a:t>
            </a:r>
          </a:p>
          <a:p>
            <a:r>
              <a:rPr lang="en-US" sz="1200" kern="1200" baseline="0">
                <a:solidFill>
                  <a:schemeClr val="tx1"/>
                </a:solidFill>
                <a:latin typeface="Arial" charset="0"/>
                <a:ea typeface="ＭＳ Ｐゴシック" pitchFamily="-107" charset="-128"/>
                <a:cs typeface="ＭＳ Ｐゴシック" pitchFamily="-107" charset="-128"/>
              </a:rPr>
              <a:t>expect an exact match. In any case, the relative frequencies of the letters in the</a:t>
            </a:r>
          </a:p>
          <a:p>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(in percentages) are as follows: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P 13.33 	H 5.83 	F 3.33 	B 1.67 	C 0.00</a:t>
            </a:r>
          </a:p>
          <a:p>
            <a:r>
              <a:rPr lang="en-US" sz="1200" kern="1200" baseline="0">
                <a:solidFill>
                  <a:schemeClr val="tx1"/>
                </a:solidFill>
                <a:latin typeface="Arial" charset="0"/>
                <a:ea typeface="ＭＳ Ｐゴシック" pitchFamily="-107" charset="-128"/>
                <a:cs typeface="ＭＳ Ｐゴシック" pitchFamily="-107" charset="-128"/>
              </a:rPr>
              <a:t>Z 11.67 	D 5.00 	W 3.33 	G 1.67 	K 0.00</a:t>
            </a:r>
          </a:p>
          <a:p>
            <a:r>
              <a:rPr lang="en-US" sz="1200" kern="1200" baseline="0">
                <a:solidFill>
                  <a:schemeClr val="tx1"/>
                </a:solidFill>
                <a:latin typeface="Arial" charset="0"/>
                <a:ea typeface="ＭＳ Ｐゴシック" pitchFamily="-107" charset="-128"/>
                <a:cs typeface="ＭＳ Ｐゴシック" pitchFamily="-107" charset="-128"/>
              </a:rPr>
              <a:t>S 8.33 	E 5.00 	Q 2.50 	Y 1.67 	L 0.00</a:t>
            </a:r>
          </a:p>
          <a:p>
            <a:r>
              <a:rPr lang="en-US" sz="1200" kern="1200" baseline="0">
                <a:solidFill>
                  <a:schemeClr val="tx1"/>
                </a:solidFill>
                <a:latin typeface="Arial" charset="0"/>
                <a:ea typeface="ＭＳ Ｐゴシック" pitchFamily="-107" charset="-128"/>
                <a:cs typeface="ＭＳ Ｐゴシック" pitchFamily="-107" charset="-128"/>
              </a:rPr>
              <a:t>U 8.33 	V 4.17 	T 2.50 	I 0.83 	N 0.00</a:t>
            </a:r>
          </a:p>
          <a:p>
            <a:r>
              <a:rPr lang="en-US" sz="1200" kern="1200" baseline="0">
                <a:solidFill>
                  <a:schemeClr val="tx1"/>
                </a:solidFill>
                <a:latin typeface="Arial" charset="0"/>
                <a:ea typeface="ＭＳ Ｐゴシック" pitchFamily="-107" charset="-128"/>
                <a:cs typeface="ＭＳ Ｐゴシック" pitchFamily="-107" charset="-128"/>
              </a:rPr>
              <a:t>O 7.50 	X 4.17 	A 1.67 	J 0.83 	R 0.00</a:t>
            </a:r>
          </a:p>
          <a:p>
            <a:r>
              <a:rPr lang="en-US" sz="1200" kern="1200" baseline="0">
                <a:solidFill>
                  <a:schemeClr val="tx1"/>
                </a:solidFill>
                <a:latin typeface="Arial" charset="0"/>
                <a:ea typeface="ＭＳ Ｐゴシック" pitchFamily="-107" charset="-128"/>
                <a:cs typeface="ＭＳ Ｐゴシック" pitchFamily="-107" charset="-128"/>
              </a:rPr>
              <a:t>M 6.67</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Comparing this breakdown with Figure 3.5, it seems likely that cipher letters P</a:t>
            </a:r>
          </a:p>
          <a:p>
            <a:r>
              <a:rPr lang="en-US" sz="1200" kern="1200" baseline="0">
                <a:solidFill>
                  <a:schemeClr val="tx1"/>
                </a:solidFill>
                <a:latin typeface="Arial" charset="0"/>
                <a:ea typeface="ＭＳ Ｐゴシック" pitchFamily="-107" charset="-128"/>
                <a:cs typeface="ＭＳ Ｐゴシック" pitchFamily="-107" charset="-128"/>
              </a:rPr>
              <a:t>and Z are the equivalents of plain letters e and t, but it is not certain which is which.</a:t>
            </a:r>
          </a:p>
          <a:p>
            <a:r>
              <a:rPr lang="en-US" sz="1200" kern="1200" baseline="0">
                <a:solidFill>
                  <a:schemeClr val="tx1"/>
                </a:solidFill>
                <a:latin typeface="Arial" charset="0"/>
                <a:ea typeface="ＭＳ Ｐゴシック" pitchFamily="-107" charset="-128"/>
                <a:cs typeface="ＭＳ Ｐゴシック" pitchFamily="-107" charset="-128"/>
              </a:rPr>
              <a:t>The letters S, U, O, M, and H are all of relatively high frequency and probably correspond</a:t>
            </a:r>
          </a:p>
          <a:p>
            <a:r>
              <a:rPr lang="en-US" sz="1200" kern="1200" baseline="0">
                <a:solidFill>
                  <a:schemeClr val="tx1"/>
                </a:solidFill>
                <a:latin typeface="Arial" charset="0"/>
                <a:ea typeface="ＭＳ Ｐゴシック" pitchFamily="-107" charset="-128"/>
                <a:cs typeface="ＭＳ Ｐゴシック" pitchFamily="-107" charset="-128"/>
              </a:rPr>
              <a:t>to plain letters from the set {a, h, </a:t>
            </a:r>
            <a:r>
              <a:rPr lang="en-US" sz="1200" kern="1200" baseline="0" err="1">
                <a:solidFill>
                  <a:schemeClr val="tx1"/>
                </a:solidFill>
                <a:latin typeface="Arial" charset="0"/>
                <a:ea typeface="ＭＳ Ｐゴシック" pitchFamily="-107" charset="-128"/>
                <a:cs typeface="ＭＳ Ｐゴシック" pitchFamily="-107" charset="-128"/>
              </a:rPr>
              <a:t>i</a:t>
            </a:r>
            <a:r>
              <a:rPr lang="en-US" sz="1200" kern="1200" baseline="0">
                <a:solidFill>
                  <a:schemeClr val="tx1"/>
                </a:solidFill>
                <a:latin typeface="Arial" charset="0"/>
                <a:ea typeface="ＭＳ Ｐゴシック" pitchFamily="-107" charset="-128"/>
                <a:cs typeface="ＭＳ Ｐゴシック" pitchFamily="-107" charset="-128"/>
              </a:rPr>
              <a:t>, n, o, r, s}. The letters with the lowest</a:t>
            </a:r>
          </a:p>
          <a:p>
            <a:r>
              <a:rPr lang="en-US" sz="1200" kern="1200" baseline="0">
                <a:solidFill>
                  <a:schemeClr val="tx1"/>
                </a:solidFill>
                <a:latin typeface="Arial" charset="0"/>
                <a:ea typeface="ＭＳ Ｐゴシック" pitchFamily="-107" charset="-128"/>
                <a:cs typeface="ＭＳ Ｐゴシック" pitchFamily="-107" charset="-128"/>
              </a:rPr>
              <a:t>frequencies (namely, A, B, G, Y, I, J) are likely included in the set {b, j, k, q, v, x, z}.</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There are a number of ways to proceed at this point. We could make some tentative</a:t>
            </a:r>
          </a:p>
          <a:p>
            <a:r>
              <a:rPr lang="en-US" sz="1200" kern="1200" baseline="0">
                <a:solidFill>
                  <a:schemeClr val="tx1"/>
                </a:solidFill>
                <a:latin typeface="Arial" charset="0"/>
                <a:ea typeface="ＭＳ Ｐゴシック" pitchFamily="-107" charset="-128"/>
                <a:cs typeface="ＭＳ Ｐゴシック" pitchFamily="-107" charset="-128"/>
              </a:rPr>
              <a:t>assignments and start to fill in the plaintext to see if it looks like a reasonable</a:t>
            </a:r>
          </a:p>
          <a:p>
            <a:r>
              <a:rPr lang="en-US" sz="1200" kern="1200" baseline="0">
                <a:solidFill>
                  <a:schemeClr val="tx1"/>
                </a:solidFill>
                <a:latin typeface="Arial" charset="0"/>
                <a:ea typeface="ＭＳ Ｐゴシック" pitchFamily="-107" charset="-128"/>
                <a:cs typeface="ＭＳ Ｐゴシック" pitchFamily="-107" charset="-128"/>
              </a:rPr>
              <a:t>“skeleton” of a message. A more systematic approach is to look for other regularities.</a:t>
            </a:r>
          </a:p>
          <a:p>
            <a:r>
              <a:rPr lang="en-US" sz="1200" kern="1200" baseline="0">
                <a:solidFill>
                  <a:schemeClr val="tx1"/>
                </a:solidFill>
                <a:latin typeface="Arial" charset="0"/>
                <a:ea typeface="ＭＳ Ｐゴシック" pitchFamily="-107" charset="-128"/>
                <a:cs typeface="ＭＳ Ｐゴシック" pitchFamily="-107" charset="-128"/>
              </a:rPr>
              <a:t>For example, certain words may be known to be in the text. Or we could look for</a:t>
            </a:r>
          </a:p>
          <a:p>
            <a:r>
              <a:rPr lang="en-US" sz="1200" kern="1200" baseline="0">
                <a:solidFill>
                  <a:schemeClr val="tx1"/>
                </a:solidFill>
                <a:latin typeface="Arial" charset="0"/>
                <a:ea typeface="ＭＳ Ｐゴシック" pitchFamily="-107" charset="-128"/>
                <a:cs typeface="ＭＳ Ｐゴシック" pitchFamily="-107" charset="-128"/>
              </a:rPr>
              <a:t>repeating sequences of cipher letters and try to deduce their plaintext equivalents.</a:t>
            </a:r>
            <a:endParaRPr lang="en-US">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US">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a:p>
        </p:txBody>
      </p:sp>
    </p:spTree>
    <p:extLst>
      <p:ext uri="{BB962C8B-B14F-4D97-AF65-F5344CB8AC3E}">
        <p14:creationId xmlns:p14="http://schemas.microsoft.com/office/powerpoint/2010/main" val="1803460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US">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a:p>
        </p:txBody>
      </p:sp>
    </p:spTree>
    <p:extLst>
      <p:ext uri="{BB962C8B-B14F-4D97-AF65-F5344CB8AC3E}">
        <p14:creationId xmlns:p14="http://schemas.microsoft.com/office/powerpoint/2010/main" val="4203054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US">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a:p>
        </p:txBody>
      </p:sp>
    </p:spTree>
    <p:extLst>
      <p:ext uri="{BB962C8B-B14F-4D97-AF65-F5344CB8AC3E}">
        <p14:creationId xmlns:p14="http://schemas.microsoft.com/office/powerpoint/2010/main" val="207006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US">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a:p>
        </p:txBody>
      </p:sp>
    </p:spTree>
    <p:extLst>
      <p:ext uri="{BB962C8B-B14F-4D97-AF65-F5344CB8AC3E}">
        <p14:creationId xmlns:p14="http://schemas.microsoft.com/office/powerpoint/2010/main" val="16838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A powerful tool is to look at the frequency of two-letter combinations, known</a:t>
            </a:r>
          </a:p>
          <a:p>
            <a:r>
              <a:rPr lang="en-US" sz="1200" kern="1200" baseline="0">
                <a:solidFill>
                  <a:schemeClr val="tx1"/>
                </a:solidFill>
                <a:latin typeface="Arial" charset="0"/>
                <a:ea typeface="ＭＳ Ｐゴシック" pitchFamily="-107" charset="-128"/>
                <a:cs typeface="ＭＳ Ｐゴシック" pitchFamily="-107" charset="-128"/>
              </a:rPr>
              <a:t>as </a:t>
            </a:r>
            <a:r>
              <a:rPr lang="en-US" sz="1200" b="1"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 A table similar to Figure 3.5 could be drawn up showing the relative frequency</a:t>
            </a:r>
          </a:p>
          <a:p>
            <a:r>
              <a:rPr lang="en-US" sz="1200" kern="1200" baseline="0">
                <a:solidFill>
                  <a:schemeClr val="tx1"/>
                </a:solidFill>
                <a:latin typeface="Arial" charset="0"/>
                <a:ea typeface="ＭＳ Ｐゴシック" pitchFamily="-107" charset="-128"/>
                <a:cs typeface="ＭＳ Ｐゴシック" pitchFamily="-107" charset="-128"/>
              </a:rPr>
              <a:t>of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The most common such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is </a:t>
            </a:r>
            <a:r>
              <a:rPr lang="en-US" sz="1200" kern="1200" baseline="0" err="1">
                <a:solidFill>
                  <a:schemeClr val="tx1"/>
                </a:solidFill>
                <a:latin typeface="Arial" charset="0"/>
                <a:ea typeface="ＭＳ Ｐゴシック" pitchFamily="-107" charset="-128"/>
                <a:cs typeface="ＭＳ Ｐゴシック" pitchFamily="-107" charset="-128"/>
              </a:rPr>
              <a:t>th.</a:t>
            </a:r>
            <a:r>
              <a:rPr lang="en-US" sz="1200" kern="1200" baseline="0">
                <a:solidFill>
                  <a:schemeClr val="tx1"/>
                </a:solidFill>
                <a:latin typeface="Arial" charset="0"/>
                <a:ea typeface="ＭＳ Ｐゴシック" pitchFamily="-107" charset="-128"/>
                <a:cs typeface="ＭＳ Ｐゴシック" pitchFamily="-107" charset="-128"/>
              </a:rPr>
              <a:t> In our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the most</a:t>
            </a:r>
          </a:p>
          <a:p>
            <a:r>
              <a:rPr lang="en-US" sz="1200" kern="1200" baseline="0">
                <a:solidFill>
                  <a:schemeClr val="tx1"/>
                </a:solidFill>
                <a:latin typeface="Arial" charset="0"/>
                <a:ea typeface="ＭＳ Ｐゴシック" pitchFamily="-107" charset="-128"/>
                <a:cs typeface="ＭＳ Ｐゴシック" pitchFamily="-107" charset="-128"/>
              </a:rPr>
              <a:t>common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is ZW, which appears three times. So we make the correspondence</a:t>
            </a:r>
          </a:p>
          <a:p>
            <a:r>
              <a:rPr lang="en-US" sz="1200" kern="1200" baseline="0">
                <a:solidFill>
                  <a:schemeClr val="tx1"/>
                </a:solidFill>
                <a:latin typeface="Arial" charset="0"/>
                <a:ea typeface="ＭＳ Ｐゴシック" pitchFamily="-107" charset="-128"/>
                <a:cs typeface="ＭＳ Ｐゴシック" pitchFamily="-107" charset="-128"/>
              </a:rPr>
              <a:t>of Z with t and W with h. Then, by our earlier hypothesis, we can equate P with e.</a:t>
            </a:r>
          </a:p>
          <a:p>
            <a:r>
              <a:rPr lang="en-US" sz="1200" kern="1200" baseline="0">
                <a:solidFill>
                  <a:schemeClr val="tx1"/>
                </a:solidFill>
                <a:latin typeface="Arial" charset="0"/>
                <a:ea typeface="ＭＳ Ｐゴシック" pitchFamily="-107" charset="-128"/>
                <a:cs typeface="ＭＳ Ｐゴシック" pitchFamily="-107" charset="-128"/>
              </a:rPr>
              <a:t>Now notice that the sequence ZWP appears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and we can translate</a:t>
            </a:r>
          </a:p>
          <a:p>
            <a:r>
              <a:rPr lang="en-US" sz="1200" kern="1200" baseline="0">
                <a:solidFill>
                  <a:schemeClr val="tx1"/>
                </a:solidFill>
                <a:latin typeface="Arial" charset="0"/>
                <a:ea typeface="ＭＳ Ｐゴシック" pitchFamily="-107" charset="-128"/>
                <a:cs typeface="ＭＳ Ｐゴシック" pitchFamily="-107" charset="-128"/>
              </a:rPr>
              <a:t>that sequence as “the.” This is the most frequent trigram (three-letter combination)</a:t>
            </a:r>
          </a:p>
          <a:p>
            <a:r>
              <a:rPr lang="en-US" sz="1200" kern="1200" baseline="0">
                <a:solidFill>
                  <a:schemeClr val="tx1"/>
                </a:solidFill>
                <a:latin typeface="Arial" charset="0"/>
                <a:ea typeface="ＭＳ Ｐゴシック" pitchFamily="-107" charset="-128"/>
                <a:cs typeface="ＭＳ Ｐゴシック" pitchFamily="-107" charset="-128"/>
              </a:rPr>
              <a:t>in English, which seems to indicate that we are on the right track.</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Next, notice the sequence ZWSZ in the first line. We do not know that these</a:t>
            </a:r>
          </a:p>
          <a:p>
            <a:r>
              <a:rPr lang="en-US" sz="1200" kern="1200" baseline="0">
                <a:solidFill>
                  <a:schemeClr val="tx1"/>
                </a:solidFill>
                <a:latin typeface="Arial" charset="0"/>
                <a:ea typeface="ＭＳ Ｐゴシック" pitchFamily="-107" charset="-128"/>
                <a:cs typeface="ＭＳ Ｐゴシック" pitchFamily="-107" charset="-128"/>
              </a:rPr>
              <a:t>four letters form a complete word, but if they do, it is of the form </a:t>
            </a:r>
            <a:r>
              <a:rPr lang="en-US" sz="1200" kern="1200" baseline="0" err="1">
                <a:solidFill>
                  <a:schemeClr val="tx1"/>
                </a:solidFill>
                <a:latin typeface="Arial" charset="0"/>
                <a:ea typeface="ＭＳ Ｐゴシック" pitchFamily="-107" charset="-128"/>
                <a:cs typeface="ＭＳ Ｐゴシック" pitchFamily="-107" charset="-128"/>
              </a:rPr>
              <a:t>th_t</a:t>
            </a:r>
            <a:r>
              <a:rPr lang="en-US" sz="1200" kern="1200" baseline="0">
                <a:solidFill>
                  <a:schemeClr val="tx1"/>
                </a:solidFill>
                <a:latin typeface="Arial" charset="0"/>
                <a:ea typeface="ＭＳ Ｐゴシック" pitchFamily="-107" charset="-128"/>
                <a:cs typeface="ＭＳ Ｐゴシック" pitchFamily="-107" charset="-128"/>
              </a:rPr>
              <a:t>. If so, S</a:t>
            </a:r>
          </a:p>
          <a:p>
            <a:r>
              <a:rPr lang="en-US" sz="1200" kern="1200" baseline="0">
                <a:solidFill>
                  <a:schemeClr val="tx1"/>
                </a:solidFill>
                <a:latin typeface="Arial" charset="0"/>
                <a:ea typeface="ＭＳ Ｐゴシック" pitchFamily="-107" charset="-128"/>
                <a:cs typeface="ＭＳ Ｐゴシック" pitchFamily="-107" charset="-128"/>
              </a:rPr>
              <a:t>equates with a.</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So far, then, we have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UZQSOVUOHXMOPVGPOZPEVSGZWSZOPFPESXUDBMETSXAIZ</a:t>
            </a:r>
          </a:p>
          <a:p>
            <a:r>
              <a:rPr lang="en-US" sz="1200" kern="1200" baseline="0">
                <a:solidFill>
                  <a:schemeClr val="tx1"/>
                </a:solidFill>
                <a:latin typeface="Arial" charset="0"/>
                <a:ea typeface="ＭＳ Ｐゴシック" pitchFamily="-107" charset="-128"/>
                <a:cs typeface="ＭＳ Ｐゴシック" pitchFamily="-107" charset="-128"/>
              </a:rPr>
              <a:t>   t    a                     e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te</a:t>
            </a:r>
            <a:r>
              <a:rPr lang="en-US" sz="1200" kern="1200" baseline="0">
                <a:solidFill>
                  <a:schemeClr val="tx1"/>
                </a:solidFill>
                <a:latin typeface="Arial" charset="0"/>
                <a:ea typeface="ＭＳ Ｐゴシック" pitchFamily="-107" charset="-128"/>
                <a:cs typeface="ＭＳ Ｐゴシック" pitchFamily="-107" charset="-128"/>
              </a:rPr>
              <a:t>      a    that     e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a                  </a:t>
            </a:r>
            <a:r>
              <a:rPr lang="en-US" sz="1200" kern="1200" baseline="0" err="1">
                <a:solidFill>
                  <a:schemeClr val="tx1"/>
                </a:solidFill>
                <a:latin typeface="Arial" charset="0"/>
                <a:ea typeface="ＭＳ Ｐゴシック" pitchFamily="-107" charset="-128"/>
                <a:cs typeface="ＭＳ Ｐゴシック" pitchFamily="-107" charset="-128"/>
              </a:rPr>
              <a:t>a</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VUEPHZHMDZSHZOWSFPAPPDTSVPQUZWYMXUZUHSX</a:t>
            </a:r>
          </a:p>
          <a:p>
            <a:r>
              <a:rPr lang="en-US" sz="1200" kern="1200" baseline="0">
                <a:solidFill>
                  <a:schemeClr val="tx1"/>
                </a:solidFill>
                <a:latin typeface="Arial" charset="0"/>
                <a:ea typeface="ＭＳ Ｐゴシック" pitchFamily="-107" charset="-128"/>
                <a:cs typeface="ＭＳ Ｐゴシック" pitchFamily="-107" charset="-128"/>
              </a:rPr>
              <a:t>        e   t          ta    t    ha   e   </a:t>
            </a:r>
            <a:r>
              <a:rPr lang="en-US" sz="1200" kern="1200" baseline="0" err="1">
                <a:solidFill>
                  <a:schemeClr val="tx1"/>
                </a:solidFill>
                <a:latin typeface="Arial" charset="0"/>
                <a:ea typeface="ＭＳ Ｐゴシック" pitchFamily="-107" charset="-128"/>
                <a:cs typeface="ＭＳ Ｐゴシック" pitchFamily="-107" charset="-128"/>
              </a:rPr>
              <a:t>ee</a:t>
            </a:r>
            <a:r>
              <a:rPr lang="en-US" sz="1200" kern="1200" baseline="0">
                <a:solidFill>
                  <a:schemeClr val="tx1"/>
                </a:solidFill>
                <a:latin typeface="Arial" charset="0"/>
                <a:ea typeface="ＭＳ Ｐゴシック" pitchFamily="-107" charset="-128"/>
                <a:cs typeface="ＭＳ Ｐゴシック" pitchFamily="-107" charset="-128"/>
              </a:rPr>
              <a:t>     a   e       </a:t>
            </a:r>
            <a:r>
              <a:rPr lang="en-US" sz="1200" kern="1200" baseline="0" err="1">
                <a:solidFill>
                  <a:schemeClr val="tx1"/>
                </a:solidFill>
                <a:latin typeface="Arial" charset="0"/>
                <a:ea typeface="ＭＳ Ｐゴシック" pitchFamily="-107" charset="-128"/>
                <a:cs typeface="ＭＳ Ｐゴシック" pitchFamily="-107" charset="-128"/>
              </a:rPr>
              <a:t>th</a:t>
            </a:r>
            <a:r>
              <a:rPr lang="en-US" sz="1200" kern="1200" baseline="0">
                <a:solidFill>
                  <a:schemeClr val="tx1"/>
                </a:solidFill>
                <a:latin typeface="Arial" charset="0"/>
                <a:ea typeface="ＭＳ Ｐゴシック" pitchFamily="-107" charset="-128"/>
                <a:cs typeface="ＭＳ Ｐゴシック" pitchFamily="-107" charset="-128"/>
              </a:rPr>
              <a:t>            t       a</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EPYEPOPDZSZUFPOMBZWPFUPZHMDJUDTMOHMQ</a:t>
            </a:r>
          </a:p>
          <a:p>
            <a:r>
              <a:rPr lang="en-US" sz="1200" kern="1200" baseline="0">
                <a:solidFill>
                  <a:schemeClr val="tx1"/>
                </a:solidFill>
                <a:latin typeface="Arial" charset="0"/>
                <a:ea typeface="ＭＳ Ｐゴシック" pitchFamily="-107" charset="-128"/>
                <a:cs typeface="ＭＳ Ｐゴシック" pitchFamily="-107" charset="-128"/>
              </a:rPr>
              <a:t>   e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tat      e           the         t</a:t>
            </a:r>
          </a:p>
          <a:p>
            <a:r>
              <a:rPr lang="en-US" sz="1200" kern="1200" baseline="0">
                <a:solidFill>
                  <a:schemeClr val="tx1"/>
                </a:solidFill>
                <a:latin typeface="Arial" charset="0"/>
                <a:ea typeface="ＭＳ Ｐゴシック" pitchFamily="-107" charset="-128"/>
                <a:cs typeface="ＭＳ Ｐゴシック" pitchFamily="-107" charset="-128"/>
              </a:rPr>
              <a:t> </a:t>
            </a:r>
          </a:p>
          <a:p>
            <a:r>
              <a:rPr lang="en-US" sz="1200" kern="1200" baseline="0">
                <a:solidFill>
                  <a:schemeClr val="tx1"/>
                </a:solidFill>
                <a:latin typeface="Arial" charset="0"/>
                <a:ea typeface="ＭＳ Ｐゴシック" pitchFamily="-107" charset="-128"/>
                <a:cs typeface="ＭＳ Ｐゴシック" pitchFamily="-107" charset="-128"/>
              </a:rPr>
              <a:t>Only four letters have been identified, but already we have quite a bit of the</a:t>
            </a:r>
          </a:p>
          <a:p>
            <a:r>
              <a:rPr lang="en-US" sz="1200" kern="1200" baseline="0">
                <a:solidFill>
                  <a:schemeClr val="tx1"/>
                </a:solidFill>
                <a:latin typeface="Arial" charset="0"/>
                <a:ea typeface="ＭＳ Ｐゴシック" pitchFamily="-107" charset="-128"/>
                <a:cs typeface="ＭＳ Ｐゴシック" pitchFamily="-107" charset="-128"/>
              </a:rPr>
              <a:t>message. Continued analysis of frequencies plus trial and error should easily yield a</a:t>
            </a:r>
          </a:p>
          <a:p>
            <a:r>
              <a:rPr lang="en-US" sz="1200" kern="1200" baseline="0">
                <a:solidFill>
                  <a:schemeClr val="tx1"/>
                </a:solidFill>
                <a:latin typeface="Arial" charset="0"/>
                <a:ea typeface="ＭＳ Ｐゴシック" pitchFamily="-107" charset="-128"/>
                <a:cs typeface="ＭＳ Ｐゴシック" pitchFamily="-107" charset="-128"/>
              </a:rPr>
              <a:t>solution from this point. The complete plaintext, with spaces added between words,</a:t>
            </a:r>
          </a:p>
          <a:p>
            <a:r>
              <a:rPr lang="en-US" sz="1200" kern="1200" baseline="0">
                <a:solidFill>
                  <a:schemeClr val="tx1"/>
                </a:solidFill>
                <a:latin typeface="Arial" charset="0"/>
                <a:ea typeface="ＭＳ Ｐゴシック" pitchFamily="-107" charset="-128"/>
                <a:cs typeface="ＭＳ Ｐゴシック" pitchFamily="-107" charset="-128"/>
              </a:rPr>
              <a:t>follows: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it was disclosed yesterday that several informal but</a:t>
            </a:r>
          </a:p>
          <a:p>
            <a:r>
              <a:rPr lang="en-US" sz="1200" kern="1200" baseline="0">
                <a:solidFill>
                  <a:schemeClr val="tx1"/>
                </a:solidFill>
                <a:latin typeface="Arial" charset="0"/>
                <a:ea typeface="ＭＳ Ｐゴシック" pitchFamily="-107" charset="-128"/>
                <a:cs typeface="ＭＳ Ｐゴシック" pitchFamily="-107" charset="-128"/>
              </a:rPr>
              <a:t>direct contacts have been made with political</a:t>
            </a:r>
          </a:p>
          <a:p>
            <a:r>
              <a:rPr lang="en-US" sz="1200" kern="1200" baseline="0">
                <a:solidFill>
                  <a:schemeClr val="tx1"/>
                </a:solidFill>
                <a:latin typeface="Arial" charset="0"/>
                <a:ea typeface="ＭＳ Ｐゴシック" pitchFamily="-107" charset="-128"/>
                <a:cs typeface="ＭＳ Ｐゴシック" pitchFamily="-107" charset="-128"/>
              </a:rPr>
              <a:t>representatives of the Viet </a:t>
            </a:r>
            <a:r>
              <a:rPr lang="en-US" sz="1200" kern="1200" baseline="0" err="1">
                <a:solidFill>
                  <a:schemeClr val="tx1"/>
                </a:solidFill>
                <a:latin typeface="Arial" charset="0"/>
                <a:ea typeface="ＭＳ Ｐゴシック" pitchFamily="-107" charset="-128"/>
                <a:cs typeface="ＭＳ Ｐゴシック" pitchFamily="-107" charset="-128"/>
              </a:rPr>
              <a:t>cong</a:t>
            </a:r>
            <a:r>
              <a:rPr lang="en-US" sz="1200" kern="1200" baseline="0">
                <a:solidFill>
                  <a:schemeClr val="tx1"/>
                </a:solidFill>
                <a:latin typeface="Arial" charset="0"/>
                <a:ea typeface="ＭＳ Ｐゴシック" pitchFamily="-107" charset="-128"/>
                <a:cs typeface="ＭＳ Ｐゴシック" pitchFamily="-107" charset="-128"/>
              </a:rPr>
              <a:t> in Moscow</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ciphers are easy to break because they reflect the frequency</a:t>
            </a:r>
          </a:p>
          <a:p>
            <a:r>
              <a:rPr lang="en-US" sz="1200" kern="1200" baseline="0">
                <a:solidFill>
                  <a:schemeClr val="tx1"/>
                </a:solidFill>
                <a:latin typeface="Arial" charset="0"/>
                <a:ea typeface="ＭＳ Ｐゴシック" pitchFamily="-107" charset="-128"/>
                <a:cs typeface="ＭＳ Ｐゴシック" pitchFamily="-107" charset="-128"/>
              </a:rPr>
              <a:t>data of the original alphabet. A countermeasure is to provide multiple substitutes,</a:t>
            </a:r>
          </a:p>
          <a:p>
            <a:r>
              <a:rPr lang="en-US" sz="1200" kern="1200" baseline="0">
                <a:solidFill>
                  <a:schemeClr val="tx1"/>
                </a:solidFill>
                <a:latin typeface="Arial" charset="0"/>
                <a:ea typeface="ＭＳ Ｐゴシック" pitchFamily="-107" charset="-128"/>
                <a:cs typeface="ＭＳ Ｐゴシック" pitchFamily="-107" charset="-128"/>
              </a:rPr>
              <a:t> known as homophones, for a single letter. For example, the letter e could be assigned</a:t>
            </a:r>
          </a:p>
          <a:p>
            <a:r>
              <a:rPr lang="en-US" sz="1200" kern="1200" baseline="0">
                <a:solidFill>
                  <a:schemeClr val="tx1"/>
                </a:solidFill>
                <a:latin typeface="Arial" charset="0"/>
                <a:ea typeface="ＭＳ Ｐゴシック" pitchFamily="-107" charset="-128"/>
                <a:cs typeface="ＭＳ Ｐゴシック" pitchFamily="-107" charset="-128"/>
              </a:rPr>
              <a:t>a number of different cipher symbols, such as 16, 74, 35, and 21, with each</a:t>
            </a:r>
          </a:p>
          <a:p>
            <a:r>
              <a:rPr lang="en-US" sz="1200" kern="1200" baseline="0">
                <a:solidFill>
                  <a:schemeClr val="tx1"/>
                </a:solidFill>
                <a:latin typeface="Arial" charset="0"/>
                <a:ea typeface="ＭＳ Ｐゴシック" pitchFamily="-107" charset="-128"/>
                <a:cs typeface="ＭＳ Ｐゴシック" pitchFamily="-107" charset="-128"/>
              </a:rPr>
              <a:t>homophone assigned to a letter in rotation or randomly. If the number of symbols</a:t>
            </a:r>
          </a:p>
          <a:p>
            <a:r>
              <a:rPr lang="en-US" sz="1200" kern="1200" baseline="0">
                <a:solidFill>
                  <a:schemeClr val="tx1"/>
                </a:solidFill>
                <a:latin typeface="Arial" charset="0"/>
                <a:ea typeface="ＭＳ Ｐゴシック" pitchFamily="-107" charset="-128"/>
                <a:cs typeface="ＭＳ Ｐゴシック" pitchFamily="-107" charset="-128"/>
              </a:rPr>
              <a:t>assigned to each letter is proportional to the relative frequency of that letter, then</a:t>
            </a:r>
          </a:p>
          <a:p>
            <a:r>
              <a:rPr lang="en-US" sz="1200" kern="1200" baseline="0">
                <a:solidFill>
                  <a:schemeClr val="tx1"/>
                </a:solidFill>
                <a:latin typeface="Arial" charset="0"/>
                <a:ea typeface="ＭＳ Ｐゴシック" pitchFamily="-107" charset="-128"/>
                <a:cs typeface="ＭＳ Ｐゴシック" pitchFamily="-107" charset="-128"/>
              </a:rPr>
              <a:t>single-letter frequency information is completely obliterated. The great mathematician</a:t>
            </a:r>
          </a:p>
          <a:p>
            <a:r>
              <a:rPr lang="en-US" sz="1200" kern="1200" baseline="0">
                <a:solidFill>
                  <a:schemeClr val="tx1"/>
                </a:solidFill>
                <a:latin typeface="Arial" charset="0"/>
                <a:ea typeface="ＭＳ Ｐゴシック" pitchFamily="-107" charset="-128"/>
                <a:cs typeface="ＭＳ Ｐゴシック" pitchFamily="-107" charset="-128"/>
              </a:rPr>
              <a:t>Carl Friedrich Gauss believed that he had devised an unbreakable cipher using</a:t>
            </a:r>
          </a:p>
          <a:p>
            <a:r>
              <a:rPr lang="en-US" sz="1200" kern="1200" baseline="0">
                <a:solidFill>
                  <a:schemeClr val="tx1"/>
                </a:solidFill>
                <a:latin typeface="Arial" charset="0"/>
                <a:ea typeface="ＭＳ Ｐゴシック" pitchFamily="-107" charset="-128"/>
                <a:cs typeface="ＭＳ Ｐゴシック" pitchFamily="-107" charset="-128"/>
              </a:rPr>
              <a:t>homophones. However, even with homophones, each element of plaintext affects</a:t>
            </a:r>
          </a:p>
          <a:p>
            <a:r>
              <a:rPr lang="en-US" sz="1200" kern="1200" baseline="0">
                <a:solidFill>
                  <a:schemeClr val="tx1"/>
                </a:solidFill>
                <a:latin typeface="Arial" charset="0"/>
                <a:ea typeface="ＭＳ Ｐゴシック" pitchFamily="-107" charset="-128"/>
                <a:cs typeface="ＭＳ Ｐゴシック" pitchFamily="-107" charset="-128"/>
              </a:rPr>
              <a:t>only one element of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and multiple-letter patterns (e.g.,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frequencies)</a:t>
            </a:r>
          </a:p>
          <a:p>
            <a:r>
              <a:rPr lang="en-US" sz="1200" kern="1200" baseline="0">
                <a:solidFill>
                  <a:schemeClr val="tx1"/>
                </a:solidFill>
                <a:latin typeface="Arial" charset="0"/>
                <a:ea typeface="ＭＳ Ｐゴシック" pitchFamily="-107" charset="-128"/>
                <a:cs typeface="ＭＳ Ｐゴシック" pitchFamily="-107" charset="-128"/>
              </a:rPr>
              <a:t>still survive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making cryptanalysis relatively straightforward.</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Two principal methods are used in substitution ciphers to lessen the extent to</a:t>
            </a:r>
          </a:p>
          <a:p>
            <a:r>
              <a:rPr lang="en-US" sz="1200" kern="1200" baseline="0">
                <a:solidFill>
                  <a:schemeClr val="tx1"/>
                </a:solidFill>
                <a:latin typeface="Arial" charset="0"/>
                <a:ea typeface="ＭＳ Ｐゴシック" pitchFamily="-107" charset="-128"/>
                <a:cs typeface="ＭＳ Ｐゴシック" pitchFamily="-107" charset="-128"/>
              </a:rPr>
              <a:t>which the structure of the plaintext survives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One approach is to</a:t>
            </a:r>
          </a:p>
          <a:p>
            <a:r>
              <a:rPr lang="en-US" sz="1200" kern="1200" baseline="0">
                <a:solidFill>
                  <a:schemeClr val="tx1"/>
                </a:solidFill>
                <a:latin typeface="Arial" charset="0"/>
                <a:ea typeface="ＭＳ Ｐゴシック" pitchFamily="-107" charset="-128"/>
                <a:cs typeface="ＭＳ Ｐゴシック" pitchFamily="-107" charset="-128"/>
              </a:rPr>
              <a:t>encrypt multiple letters of plaintext, and the other is to use multiple cipher alphabets.</a:t>
            </a:r>
          </a:p>
          <a:p>
            <a:r>
              <a:rPr lang="en-US" sz="1200" kern="1200" baseline="0">
                <a:solidFill>
                  <a:schemeClr val="tx1"/>
                </a:solidFill>
                <a:latin typeface="Arial" charset="0"/>
                <a:ea typeface="ＭＳ Ｐゴシック" pitchFamily="-107" charset="-128"/>
                <a:cs typeface="ＭＳ Ｐゴシック" pitchFamily="-107" charset="-128"/>
              </a:rPr>
              <a:t>We briefly examine each.</a:t>
            </a:r>
            <a:endParaRPr lang="en-AU">
              <a:solidFill>
                <a:srgbClr val="000000"/>
              </a:solidFill>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AU">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a:p>
        </p:txBody>
      </p:sp>
    </p:spTree>
    <p:extLst>
      <p:ext uri="{BB962C8B-B14F-4D97-AF65-F5344CB8AC3E}">
        <p14:creationId xmlns:p14="http://schemas.microsoft.com/office/powerpoint/2010/main" val="1601420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AU">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a:p>
        </p:txBody>
      </p:sp>
    </p:spTree>
    <p:extLst>
      <p:ext uri="{BB962C8B-B14F-4D97-AF65-F5344CB8AC3E}">
        <p14:creationId xmlns:p14="http://schemas.microsoft.com/office/powerpoint/2010/main" val="272976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Another way to improve on the simple </a:t>
            </a:r>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technique is to use different</a:t>
            </a:r>
          </a:p>
          <a:p>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substitutions as one proceeds through the plaintext message.</a:t>
            </a:r>
          </a:p>
          <a:p>
            <a:r>
              <a:rPr lang="en-US" sz="1200" kern="1200" baseline="0">
                <a:solidFill>
                  <a:schemeClr val="tx1"/>
                </a:solidFill>
                <a:latin typeface="Arial" charset="0"/>
                <a:ea typeface="ＭＳ Ｐゴシック" pitchFamily="-107" charset="-128"/>
                <a:cs typeface="ＭＳ Ｐゴシック" pitchFamily="-107" charset="-128"/>
              </a:rPr>
              <a:t>The general name for this approach is </a:t>
            </a:r>
            <a:r>
              <a:rPr lang="en-US" sz="1200" b="1" kern="1200" baseline="0">
                <a:solidFill>
                  <a:schemeClr val="tx1"/>
                </a:solidFill>
                <a:latin typeface="Arial" charset="0"/>
                <a:ea typeface="ＭＳ Ｐゴシック" pitchFamily="-107" charset="-128"/>
                <a:cs typeface="ＭＳ Ｐゴシック" pitchFamily="-107" charset="-128"/>
              </a:rPr>
              <a:t>polyalphabetic</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substitution</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cipher</a:t>
            </a:r>
            <a:r>
              <a:rPr lang="en-US" sz="1200" kern="1200" baseline="0">
                <a:solidFill>
                  <a:schemeClr val="tx1"/>
                </a:solidFill>
                <a:latin typeface="Arial" charset="0"/>
                <a:ea typeface="ＭＳ Ｐゴシック" pitchFamily="-107" charset="-128"/>
                <a:cs typeface="ＭＳ Ｐゴシック" pitchFamily="-107" charset="-128"/>
              </a:rPr>
              <a:t> . All these</a:t>
            </a:r>
          </a:p>
          <a:p>
            <a:r>
              <a:rPr lang="en-US" sz="1200" kern="1200" baseline="0">
                <a:solidFill>
                  <a:schemeClr val="tx1"/>
                </a:solidFill>
                <a:latin typeface="Arial" charset="0"/>
                <a:ea typeface="ＭＳ Ｐゴシック" pitchFamily="-107" charset="-128"/>
                <a:cs typeface="ＭＳ Ｐゴシック" pitchFamily="-107" charset="-128"/>
              </a:rPr>
              <a:t>techniques have the following features in common: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1.  A set of related </a:t>
            </a:r>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substitution rules is used.</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2.  A key determines which particular rule is chosen for a given transformation.</a:t>
            </a:r>
            <a:endParaRPr lang="en-AU">
              <a:latin typeface="Arial" pitchFamily="-1" charset="0"/>
              <a:ea typeface="Arial" pitchFamily="-1" charset="0"/>
              <a:cs typeface="Arial" pitchFamily="-1"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a:p>
        </p:txBody>
      </p:sp>
    </p:spTree>
    <p:extLst>
      <p:ext uri="{BB962C8B-B14F-4D97-AF65-F5344CB8AC3E}">
        <p14:creationId xmlns:p14="http://schemas.microsoft.com/office/powerpoint/2010/main" val="1658776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err="1"/>
              <a:t>Digram</a:t>
            </a:r>
            <a:r>
              <a:rPr lang="en-US" sz="1200"/>
              <a:t>= </a:t>
            </a:r>
            <a:r>
              <a:rPr lang="en-US" sz="1200" kern="1200">
                <a:solidFill>
                  <a:schemeClr val="tx1"/>
                </a:solidFill>
                <a:effectLst/>
                <a:latin typeface="Times" pitchFamily="18" charset="0"/>
                <a:ea typeface="+mn-ea"/>
                <a:cs typeface="+mn-cs"/>
              </a:rPr>
              <a:t>two successive letters; </a:t>
            </a:r>
            <a:br>
              <a:rPr lang="en-US" sz="1200"/>
            </a:br>
            <a:r>
              <a:rPr lang="en-US" sz="1200" kern="1200" baseline="0">
                <a:solidFill>
                  <a:schemeClr val="tx1"/>
                </a:solidFill>
                <a:latin typeface="Arial" charset="0"/>
                <a:ea typeface="ＭＳ Ｐゴシック" pitchFamily="-107" charset="-128"/>
                <a:cs typeface="ＭＳ Ｐゴシック" pitchFamily="-107" charset="-128"/>
              </a:rPr>
              <a:t>The best-known multiple-letter encryption cipher is the Playfair, which treats</a:t>
            </a:r>
          </a:p>
          <a:p>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in the plaintext as single units and translates these units into </a:t>
            </a:r>
            <a:r>
              <a:rPr lang="en-US" sz="1200" kern="1200" baseline="0" err="1">
                <a:solidFill>
                  <a:schemeClr val="tx1"/>
                </a:solidFill>
                <a:latin typeface="Arial" charset="0"/>
                <a:ea typeface="ＭＳ Ｐゴシック" pitchFamily="-107" charset="-128"/>
                <a:cs typeface="ＭＳ Ｐゴシック" pitchFamily="-107" charset="-128"/>
              </a:rPr>
              <a:t>ciphertext</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algorithm is based on the use of a 5 *  5 matrix of letters constructed</a:t>
            </a:r>
          </a:p>
          <a:p>
            <a:r>
              <a:rPr lang="en-US" sz="1200" kern="1200" baseline="0">
                <a:solidFill>
                  <a:schemeClr val="tx1"/>
                </a:solidFill>
                <a:latin typeface="Arial" charset="0"/>
                <a:ea typeface="ＭＳ Ｐゴシック" pitchFamily="-107" charset="-128"/>
                <a:cs typeface="ＭＳ Ｐゴシック" pitchFamily="-107" charset="-128"/>
              </a:rPr>
              <a:t>using a keyword.</a:t>
            </a:r>
            <a:endParaRPr lang="en-AU">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A46C41B-682A-41E7-BCFB-8B1C5601B8CC}"/>
              </a:ext>
            </a:extLst>
          </p:cNvPr>
          <p:cNvSpPr>
            <a:spLocks noGrp="1" noRot="1" noChangeAspect="1" noChangeArrowheads="1" noTextEdit="1"/>
          </p:cNvSpPr>
          <p:nvPr>
            <p:ph type="sldImg"/>
          </p:nvPr>
        </p:nvSpPr>
        <p:spPr>
          <a:xfrm>
            <a:off x="2270125" y="533400"/>
            <a:ext cx="4603750" cy="2590800"/>
          </a:xfrm>
          <a:ln/>
        </p:spPr>
      </p:sp>
      <p:sp>
        <p:nvSpPr>
          <p:cNvPr id="64515" name="Rectangle 3">
            <a:extLst>
              <a:ext uri="{FF2B5EF4-FFF2-40B4-BE49-F238E27FC236}">
                <a16:creationId xmlns:a16="http://schemas.microsoft.com/office/drawing/2014/main" id="{E709A1B1-1E44-46AE-BE25-34E1BB996A52}"/>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err="1"/>
              <a:t>Defence</a:t>
            </a:r>
            <a:r>
              <a:rPr lang="en-US" sz="1200" b="1"/>
              <a:t> in depth:</a:t>
            </a:r>
          </a:p>
          <a:p>
            <a:pPr eaLnBrk="1" hangingPunct="1"/>
            <a:endParaRPr lang="en-US" altLang="en-US"/>
          </a:p>
        </p:txBody>
      </p:sp>
    </p:spTree>
    <p:extLst>
      <p:ext uri="{BB962C8B-B14F-4D97-AF65-F5344CB8AC3E}">
        <p14:creationId xmlns:p14="http://schemas.microsoft.com/office/powerpoint/2010/main" val="3137418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a:solidFill>
                  <a:schemeClr val="tx1"/>
                </a:solidFill>
                <a:latin typeface="Arial" charset="0"/>
                <a:ea typeface="ＭＳ Ｐゴシック" pitchFamily="-107" charset="-128"/>
                <a:cs typeface="ＭＳ Ｐゴシック" pitchFamily="-107" charset="-128"/>
              </a:rPr>
              <a:t>monarch</a:t>
            </a:r>
            <a:r>
              <a:rPr lang="en-US" sz="1200" kern="1200" baseline="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a:solidFill>
                  <a:schemeClr val="tx1"/>
                </a:solidFill>
                <a:latin typeface="Arial" charset="0"/>
                <a:ea typeface="ＭＳ Ｐゴシック" pitchFamily="-107" charset="-128"/>
                <a:cs typeface="ＭＳ Ｐゴシック" pitchFamily="-107" charset="-128"/>
              </a:rPr>
              <a:t>letter, such as x, so that balloon would be treated as </a:t>
            </a:r>
            <a:r>
              <a:rPr lang="en-US" sz="1200" kern="1200" baseline="0" err="1">
                <a:solidFill>
                  <a:schemeClr val="tx1"/>
                </a:solidFill>
                <a:latin typeface="Arial" charset="0"/>
                <a:ea typeface="ＭＳ Ｐゴシック" pitchFamily="-107" charset="-128"/>
                <a:cs typeface="ＭＳ Ｐゴシック" pitchFamily="-107" charset="-128"/>
              </a:rPr>
              <a:t>ba</a:t>
            </a:r>
            <a:r>
              <a:rPr lang="en-US" sz="1200" kern="1200" baseline="0">
                <a:solidFill>
                  <a:schemeClr val="tx1"/>
                </a:solidFill>
                <a:latin typeface="Arial" charset="0"/>
                <a:ea typeface="ＭＳ Ｐゴシック" pitchFamily="-107" charset="-128"/>
                <a:cs typeface="ＭＳ Ｐゴシック" pitchFamily="-107" charset="-128"/>
              </a:rPr>
              <a:t> lx lo 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a:solidFill>
                  <a:schemeClr val="tx1"/>
                </a:solidFill>
                <a:latin typeface="Arial" charset="0"/>
                <a:ea typeface="ＭＳ Ｐゴシック" pitchFamily="-107" charset="-128"/>
                <a:cs typeface="ＭＳ Ｐゴシック" pitchFamily="-107" charset="-128"/>
              </a:rPr>
              <a:t>the last. For example, </a:t>
            </a:r>
            <a:r>
              <a:rPr lang="en-US" sz="1200" kern="1200" baseline="0" err="1">
                <a:solidFill>
                  <a:schemeClr val="tx1"/>
                </a:solidFill>
                <a:latin typeface="Arial" charset="0"/>
                <a:ea typeface="ＭＳ Ｐゴシック" pitchFamily="-107" charset="-128"/>
                <a:cs typeface="ＭＳ Ｐゴシック" pitchFamily="-107" charset="-128"/>
              </a:rPr>
              <a:t>ar</a:t>
            </a:r>
            <a:r>
              <a:rPr lang="en-US" sz="1200" kern="1200" baseline="0">
                <a:solidFill>
                  <a:schemeClr val="tx1"/>
                </a:solidFill>
                <a:latin typeface="Arial" charset="0"/>
                <a:ea typeface="ＭＳ Ｐゴシック" pitchFamily="-107" charset="-128"/>
                <a:cs typeface="ＭＳ Ｐゴシック" pitchFamily="-107" charset="-128"/>
              </a:rPr>
              <a:t> is encrypted as RM.</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a:solidFill>
                  <a:schemeClr val="tx1"/>
                </a:solidFill>
                <a:latin typeface="Arial" charset="0"/>
                <a:ea typeface="ＭＳ Ｐゴシック" pitchFamily="-107" charset="-128"/>
                <a:cs typeface="ＭＳ Ｐゴシック" pitchFamily="-107" charset="-128"/>
              </a:rPr>
              <a:t>its own row and the column occupied by the other plaintext letter. Thus, </a:t>
            </a:r>
            <a:r>
              <a:rPr lang="en-US" sz="1200" kern="1200" baseline="0" err="1">
                <a:solidFill>
                  <a:schemeClr val="tx1"/>
                </a:solidFill>
                <a:latin typeface="Arial" charset="0"/>
                <a:ea typeface="ＭＳ Ｐゴシック" pitchFamily="-107" charset="-128"/>
                <a:cs typeface="ＭＳ Ｐゴシック" pitchFamily="-107" charset="-128"/>
              </a:rPr>
              <a:t>hs</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becomes BP and </a:t>
            </a:r>
            <a:r>
              <a:rPr lang="en-US" sz="1200" kern="1200" baseline="0" err="1">
                <a:solidFill>
                  <a:schemeClr val="tx1"/>
                </a:solidFill>
                <a:latin typeface="Arial" charset="0"/>
                <a:ea typeface="ＭＳ Ｐゴシック" pitchFamily="-107" charset="-128"/>
                <a:cs typeface="ＭＳ Ｐゴシック" pitchFamily="-107" charset="-128"/>
              </a:rPr>
              <a:t>ea</a:t>
            </a:r>
            <a:r>
              <a:rPr lang="en-US" sz="1200" kern="1200" baseline="0">
                <a:solidFill>
                  <a:schemeClr val="tx1"/>
                </a:solidFill>
                <a:latin typeface="Arial" charset="0"/>
                <a:ea typeface="ＭＳ Ｐゴシック" pitchFamily="-107" charset="-128"/>
                <a:cs typeface="ＭＳ Ｐゴシック" pitchFamily="-107" charset="-128"/>
              </a:rPr>
              <a:t> becomes IM (or JM, as the </a:t>
            </a:r>
            <a:r>
              <a:rPr lang="en-US" sz="1200" kern="1200" baseline="0" err="1">
                <a:solidFill>
                  <a:schemeClr val="tx1"/>
                </a:solidFill>
                <a:latin typeface="Arial" charset="0"/>
                <a:ea typeface="ＭＳ Ｐゴシック" pitchFamily="-107" charset="-128"/>
                <a:cs typeface="ＭＳ Ｐゴシック" pitchFamily="-107" charset="-128"/>
              </a:rPr>
              <a:t>encipherer</a:t>
            </a:r>
            <a:r>
              <a:rPr lang="en-US" sz="1200" kern="1200" baseline="0">
                <a:solidFill>
                  <a:schemeClr val="tx1"/>
                </a:solidFill>
                <a:latin typeface="Arial" charset="0"/>
                <a:ea typeface="ＭＳ Ｐゴシック" pitchFamily="-107" charset="-128"/>
                <a:cs typeface="ＭＳ Ｐゴシック" pitchFamily="-107" charset="-128"/>
              </a:rPr>
              <a:t> wishes).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is a great advance over simple </a:t>
            </a:r>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ciphers.</a:t>
            </a:r>
          </a:p>
          <a:p>
            <a:r>
              <a:rPr lang="en-US" sz="1200" kern="1200" baseline="0">
                <a:solidFill>
                  <a:schemeClr val="tx1"/>
                </a:solidFill>
                <a:latin typeface="Arial" charset="0"/>
                <a:ea typeface="ＭＳ Ｐゴシック" pitchFamily="-107" charset="-128"/>
                <a:cs typeface="ＭＳ Ｐゴシック" pitchFamily="-107" charset="-128"/>
              </a:rPr>
              <a:t>For one thing, whereas there are only 26 letters, there are 26 *  26 =  676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so</a:t>
            </a:r>
          </a:p>
          <a:p>
            <a:r>
              <a:rPr lang="en-US" sz="1200" kern="1200" baseline="0">
                <a:solidFill>
                  <a:schemeClr val="tx1"/>
                </a:solidFill>
                <a:latin typeface="Arial" charset="0"/>
                <a:ea typeface="ＭＳ Ｐゴシック" pitchFamily="-107" charset="-128"/>
                <a:cs typeface="ＭＳ Ｐゴシック" pitchFamily="-107" charset="-128"/>
              </a:rPr>
              <a:t>that identification of individual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is more difficult. Furthermore, the relative</a:t>
            </a:r>
          </a:p>
          <a:p>
            <a:r>
              <a:rPr lang="en-US" sz="1200" kern="1200" baseline="0">
                <a:solidFill>
                  <a:schemeClr val="tx1"/>
                </a:solidFill>
                <a:latin typeface="Arial" charset="0"/>
                <a:ea typeface="ＭＳ Ｐゴシック" pitchFamily="-107" charset="-128"/>
                <a:cs typeface="ＭＳ Ｐゴシック" pitchFamily="-107" charset="-128"/>
              </a:rPr>
              <a:t>frequencies of individual letters exhibit a much greater range than that of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a:t>
            </a:r>
          </a:p>
          <a:p>
            <a:r>
              <a:rPr lang="en-US" sz="1200" kern="1200" baseline="0">
                <a:solidFill>
                  <a:schemeClr val="tx1"/>
                </a:solidFill>
                <a:latin typeface="Arial" charset="0"/>
                <a:ea typeface="ＭＳ Ｐゴシック" pitchFamily="-107" charset="-128"/>
                <a:cs typeface="ＭＳ Ｐゴシック" pitchFamily="-107" charset="-128"/>
              </a:rPr>
              <a:t>making frequency analysis much more difficult. For these reasons, the </a:t>
            </a:r>
            <a:r>
              <a:rPr lang="en-US" sz="1200" kern="1200" baseline="0" err="1">
                <a:solidFill>
                  <a:schemeClr val="tx1"/>
                </a:solidFill>
                <a:latin typeface="Arial" charset="0"/>
                <a:ea typeface="ＭＳ Ｐゴシック" pitchFamily="-107" charset="-128"/>
                <a:cs typeface="ＭＳ Ｐゴシック" pitchFamily="-107" charset="-128"/>
              </a:rPr>
              <a:t>Playfair</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Despite this level of confidence in its security, 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is relatively</a:t>
            </a:r>
          </a:p>
          <a:p>
            <a:r>
              <a:rPr lang="en-US" sz="1200" kern="1200" baseline="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a:solidFill>
                  <a:schemeClr val="tx1"/>
                </a:solidFill>
                <a:latin typeface="Arial" charset="0"/>
                <a:ea typeface="ＭＳ Ｐゴシック" pitchFamily="-107" charset="-128"/>
                <a:cs typeface="ＭＳ Ｐゴシック" pitchFamily="-107" charset="-128"/>
              </a:rPr>
              <a:t>intact. A few hundred letters of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are generally sufficient.</a:t>
            </a:r>
            <a:endParaRPr lang="en-AU">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In this case, the keyword is </a:t>
            </a:r>
            <a:r>
              <a:rPr lang="en-US" sz="1200" i="1" kern="1200" baseline="0">
                <a:solidFill>
                  <a:schemeClr val="tx1"/>
                </a:solidFill>
                <a:latin typeface="Arial" charset="0"/>
                <a:ea typeface="ＭＳ Ｐゴシック" pitchFamily="-107" charset="-128"/>
                <a:cs typeface="ＭＳ Ｐゴシック" pitchFamily="-107" charset="-128"/>
              </a:rPr>
              <a:t>monarch</a:t>
            </a:r>
            <a:r>
              <a:rPr lang="en-US" sz="1200" kern="1200" baseline="0">
                <a:solidFill>
                  <a:schemeClr val="tx1"/>
                </a:solidFill>
                <a:latin typeface="Arial" charset="0"/>
                <a:ea typeface="ＭＳ Ｐゴシック" pitchFamily="-107" charset="-128"/>
                <a:cs typeface="ＭＳ Ｐゴシック" pitchFamily="-107" charset="-128"/>
              </a:rPr>
              <a:t>y . The matrix is constructed by filling</a:t>
            </a:r>
          </a:p>
          <a:p>
            <a:r>
              <a:rPr lang="en-US" sz="1200" kern="1200" baseline="0">
                <a:solidFill>
                  <a:schemeClr val="tx1"/>
                </a:solidFill>
                <a:latin typeface="Arial" charset="0"/>
                <a:ea typeface="ＭＳ Ｐゴシック" pitchFamily="-107" charset="-128"/>
                <a:cs typeface="ＭＳ Ｐゴシック" pitchFamily="-107" charset="-128"/>
              </a:rPr>
              <a:t>in the letters of the keyword (minus duplicates) from left to right and from top to</a:t>
            </a:r>
          </a:p>
          <a:p>
            <a:r>
              <a:rPr lang="en-US" sz="1200" kern="1200" baseline="0">
                <a:solidFill>
                  <a:schemeClr val="tx1"/>
                </a:solidFill>
                <a:latin typeface="Arial" charset="0"/>
                <a:ea typeface="ＭＳ Ｐゴシック" pitchFamily="-107" charset="-128"/>
                <a:cs typeface="ＭＳ Ｐゴシック" pitchFamily="-107" charset="-128"/>
              </a:rPr>
              <a:t>bottom, and then filling in the remainder of the matrix with the remaining letters in</a:t>
            </a:r>
          </a:p>
          <a:p>
            <a:r>
              <a:rPr lang="en-US" sz="1200" kern="1200" baseline="0">
                <a:solidFill>
                  <a:schemeClr val="tx1"/>
                </a:solidFill>
                <a:latin typeface="Arial" charset="0"/>
                <a:ea typeface="ＭＳ Ｐゴシック" pitchFamily="-107" charset="-128"/>
                <a:cs typeface="ＭＳ Ｐゴシック" pitchFamily="-107" charset="-128"/>
              </a:rPr>
              <a:t>alphabetic order. The letters I and J count as one letter. Plaintext is encrypted two</a:t>
            </a:r>
          </a:p>
          <a:p>
            <a:r>
              <a:rPr lang="en-US" sz="1200" kern="1200" baseline="0">
                <a:solidFill>
                  <a:schemeClr val="tx1"/>
                </a:solidFill>
                <a:latin typeface="Arial" charset="0"/>
                <a:ea typeface="ＭＳ Ｐゴシック" pitchFamily="-107" charset="-128"/>
                <a:cs typeface="ＭＳ Ｐゴシック" pitchFamily="-107" charset="-128"/>
              </a:rPr>
              <a:t>letters at a time, according to the following rules: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1.  Repeating plaintext letters that are in the same pair are separated with a filler</a:t>
            </a:r>
          </a:p>
          <a:p>
            <a:r>
              <a:rPr lang="en-US" sz="1200" kern="1200" baseline="0">
                <a:solidFill>
                  <a:schemeClr val="tx1"/>
                </a:solidFill>
                <a:latin typeface="Arial" charset="0"/>
                <a:ea typeface="ＭＳ Ｐゴシック" pitchFamily="-107" charset="-128"/>
                <a:cs typeface="ＭＳ Ｐゴシック" pitchFamily="-107" charset="-128"/>
              </a:rPr>
              <a:t>letter, such as x, so that balloon would be treated as </a:t>
            </a:r>
            <a:r>
              <a:rPr lang="en-US" sz="1200" kern="1200" baseline="0" err="1">
                <a:solidFill>
                  <a:schemeClr val="tx1"/>
                </a:solidFill>
                <a:latin typeface="Arial" charset="0"/>
                <a:ea typeface="ＭＳ Ｐゴシック" pitchFamily="-107" charset="-128"/>
                <a:cs typeface="ＭＳ Ｐゴシック" pitchFamily="-107" charset="-128"/>
              </a:rPr>
              <a:t>ba</a:t>
            </a:r>
            <a:r>
              <a:rPr lang="en-US" sz="1200" kern="1200" baseline="0">
                <a:solidFill>
                  <a:schemeClr val="tx1"/>
                </a:solidFill>
                <a:latin typeface="Arial" charset="0"/>
                <a:ea typeface="ＭＳ Ｐゴシック" pitchFamily="-107" charset="-128"/>
                <a:cs typeface="ＭＳ Ｐゴシック" pitchFamily="-107" charset="-128"/>
              </a:rPr>
              <a:t> lx lo 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2.  Two plaintext letters that fall in the same row of the matrix are each replaced</a:t>
            </a:r>
          </a:p>
          <a:p>
            <a:r>
              <a:rPr lang="en-US" sz="1200" kern="1200" baseline="0">
                <a:solidFill>
                  <a:schemeClr val="tx1"/>
                </a:solidFill>
                <a:latin typeface="Arial" charset="0"/>
                <a:ea typeface="ＭＳ Ｐゴシック" pitchFamily="-107" charset="-128"/>
                <a:cs typeface="ＭＳ Ｐゴシック" pitchFamily="-107" charset="-128"/>
              </a:rPr>
              <a:t>by the letter to the right, with the first element of the row circularly following</a:t>
            </a:r>
          </a:p>
          <a:p>
            <a:r>
              <a:rPr lang="en-US" sz="1200" kern="1200" baseline="0">
                <a:solidFill>
                  <a:schemeClr val="tx1"/>
                </a:solidFill>
                <a:latin typeface="Arial" charset="0"/>
                <a:ea typeface="ＭＳ Ｐゴシック" pitchFamily="-107" charset="-128"/>
                <a:cs typeface="ＭＳ Ｐゴシック" pitchFamily="-107" charset="-128"/>
              </a:rPr>
              <a:t>the last. For example, </a:t>
            </a:r>
            <a:r>
              <a:rPr lang="en-US" sz="1200" kern="1200" baseline="0" err="1">
                <a:solidFill>
                  <a:schemeClr val="tx1"/>
                </a:solidFill>
                <a:latin typeface="Arial" charset="0"/>
                <a:ea typeface="ＭＳ Ｐゴシック" pitchFamily="-107" charset="-128"/>
                <a:cs typeface="ＭＳ Ｐゴシック" pitchFamily="-107" charset="-128"/>
              </a:rPr>
              <a:t>ar</a:t>
            </a:r>
            <a:r>
              <a:rPr lang="en-US" sz="1200" kern="1200" baseline="0">
                <a:solidFill>
                  <a:schemeClr val="tx1"/>
                </a:solidFill>
                <a:latin typeface="Arial" charset="0"/>
                <a:ea typeface="ＭＳ Ｐゴシック" pitchFamily="-107" charset="-128"/>
                <a:cs typeface="ＭＳ Ｐゴシック" pitchFamily="-107" charset="-128"/>
              </a:rPr>
              <a:t> is encrypted as RM.</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3.  Two plaintext letters that fall in the same column are each replaced by the</a:t>
            </a:r>
          </a:p>
          <a:p>
            <a:r>
              <a:rPr lang="en-US" sz="1200" kern="1200" baseline="0">
                <a:solidFill>
                  <a:schemeClr val="tx1"/>
                </a:solidFill>
                <a:latin typeface="Arial" charset="0"/>
                <a:ea typeface="ＭＳ Ｐゴシック" pitchFamily="-107" charset="-128"/>
                <a:cs typeface="ＭＳ Ｐゴシック" pitchFamily="-107" charset="-128"/>
              </a:rPr>
              <a:t>letter beneath, with the top element of the column circularly following the last.</a:t>
            </a:r>
          </a:p>
          <a:p>
            <a:r>
              <a:rPr lang="en-US" sz="1200" kern="1200" baseline="0">
                <a:solidFill>
                  <a:schemeClr val="tx1"/>
                </a:solidFill>
                <a:latin typeface="Arial" charset="0"/>
                <a:ea typeface="ＭＳ Ｐゴシック" pitchFamily="-107" charset="-128"/>
                <a:cs typeface="ＭＳ Ｐゴシック" pitchFamily="-107" charset="-128"/>
              </a:rPr>
              <a:t>For example, mu is encrypted as CM.</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4. Otherwise, each plaintext letter in a pair is replaced by the letter that lies in</a:t>
            </a:r>
          </a:p>
          <a:p>
            <a:r>
              <a:rPr lang="en-US" sz="1200" kern="1200" baseline="0">
                <a:solidFill>
                  <a:schemeClr val="tx1"/>
                </a:solidFill>
                <a:latin typeface="Arial" charset="0"/>
                <a:ea typeface="ＭＳ Ｐゴシック" pitchFamily="-107" charset="-128"/>
                <a:cs typeface="ＭＳ Ｐゴシック" pitchFamily="-107" charset="-128"/>
              </a:rPr>
              <a:t>its own row and the column occupied by the other plaintext letter. Thus, </a:t>
            </a:r>
            <a:r>
              <a:rPr lang="en-US" sz="1200" kern="1200" baseline="0" err="1">
                <a:solidFill>
                  <a:schemeClr val="tx1"/>
                </a:solidFill>
                <a:latin typeface="Arial" charset="0"/>
                <a:ea typeface="ＭＳ Ｐゴシック" pitchFamily="-107" charset="-128"/>
                <a:cs typeface="ＭＳ Ｐゴシック" pitchFamily="-107" charset="-128"/>
              </a:rPr>
              <a:t>hs</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becomes BP and </a:t>
            </a:r>
            <a:r>
              <a:rPr lang="en-US" sz="1200" kern="1200" baseline="0" err="1">
                <a:solidFill>
                  <a:schemeClr val="tx1"/>
                </a:solidFill>
                <a:latin typeface="Arial" charset="0"/>
                <a:ea typeface="ＭＳ Ｐゴシック" pitchFamily="-107" charset="-128"/>
                <a:cs typeface="ＭＳ Ｐゴシック" pitchFamily="-107" charset="-128"/>
              </a:rPr>
              <a:t>ea</a:t>
            </a:r>
            <a:r>
              <a:rPr lang="en-US" sz="1200" kern="1200" baseline="0">
                <a:solidFill>
                  <a:schemeClr val="tx1"/>
                </a:solidFill>
                <a:latin typeface="Arial" charset="0"/>
                <a:ea typeface="ＭＳ Ｐゴシック" pitchFamily="-107" charset="-128"/>
                <a:cs typeface="ＭＳ Ｐゴシック" pitchFamily="-107" charset="-128"/>
              </a:rPr>
              <a:t> becomes IM (or JM, as the </a:t>
            </a:r>
            <a:r>
              <a:rPr lang="en-US" sz="1200" kern="1200" baseline="0" err="1">
                <a:solidFill>
                  <a:schemeClr val="tx1"/>
                </a:solidFill>
                <a:latin typeface="Arial" charset="0"/>
                <a:ea typeface="ＭＳ Ｐゴシック" pitchFamily="-107" charset="-128"/>
                <a:cs typeface="ＭＳ Ｐゴシック" pitchFamily="-107" charset="-128"/>
              </a:rPr>
              <a:t>encipherer</a:t>
            </a:r>
            <a:r>
              <a:rPr lang="en-US" sz="1200" kern="1200" baseline="0">
                <a:solidFill>
                  <a:schemeClr val="tx1"/>
                </a:solidFill>
                <a:latin typeface="Arial" charset="0"/>
                <a:ea typeface="ＭＳ Ｐゴシック" pitchFamily="-107" charset="-128"/>
                <a:cs typeface="ＭＳ Ｐゴシック" pitchFamily="-107" charset="-128"/>
              </a:rPr>
              <a:t> wishes).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is a great advance over simple </a:t>
            </a:r>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ciphers.</a:t>
            </a:r>
          </a:p>
          <a:p>
            <a:r>
              <a:rPr lang="en-US" sz="1200" kern="1200" baseline="0">
                <a:solidFill>
                  <a:schemeClr val="tx1"/>
                </a:solidFill>
                <a:latin typeface="Arial" charset="0"/>
                <a:ea typeface="ＭＳ Ｐゴシック" pitchFamily="-107" charset="-128"/>
                <a:cs typeface="ＭＳ Ｐゴシック" pitchFamily="-107" charset="-128"/>
              </a:rPr>
              <a:t>For one thing, whereas there are only 26 letters, there are 26 *  26 =  676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so</a:t>
            </a:r>
          </a:p>
          <a:p>
            <a:r>
              <a:rPr lang="en-US" sz="1200" kern="1200" baseline="0">
                <a:solidFill>
                  <a:schemeClr val="tx1"/>
                </a:solidFill>
                <a:latin typeface="Arial" charset="0"/>
                <a:ea typeface="ＭＳ Ｐゴシック" pitchFamily="-107" charset="-128"/>
                <a:cs typeface="ＭＳ Ｐゴシック" pitchFamily="-107" charset="-128"/>
              </a:rPr>
              <a:t>that identification of individual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is more difficult. Furthermore, the relative</a:t>
            </a:r>
          </a:p>
          <a:p>
            <a:r>
              <a:rPr lang="en-US" sz="1200" kern="1200" baseline="0">
                <a:solidFill>
                  <a:schemeClr val="tx1"/>
                </a:solidFill>
                <a:latin typeface="Arial" charset="0"/>
                <a:ea typeface="ＭＳ Ｐゴシック" pitchFamily="-107" charset="-128"/>
                <a:cs typeface="ＭＳ Ｐゴシック" pitchFamily="-107" charset="-128"/>
              </a:rPr>
              <a:t>frequencies of individual letters exhibit a much greater range than that of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a:t>
            </a:r>
          </a:p>
          <a:p>
            <a:r>
              <a:rPr lang="en-US" sz="1200" kern="1200" baseline="0">
                <a:solidFill>
                  <a:schemeClr val="tx1"/>
                </a:solidFill>
                <a:latin typeface="Arial" charset="0"/>
                <a:ea typeface="ＭＳ Ｐゴシック" pitchFamily="-107" charset="-128"/>
                <a:cs typeface="ＭＳ Ｐゴシック" pitchFamily="-107" charset="-128"/>
              </a:rPr>
              <a:t>making frequency analysis much more difficult. For these reasons, the </a:t>
            </a:r>
            <a:r>
              <a:rPr lang="en-US" sz="1200" kern="1200" baseline="0" err="1">
                <a:solidFill>
                  <a:schemeClr val="tx1"/>
                </a:solidFill>
                <a:latin typeface="Arial" charset="0"/>
                <a:ea typeface="ＭＳ Ｐゴシック" pitchFamily="-107" charset="-128"/>
                <a:cs typeface="ＭＳ Ｐゴシック" pitchFamily="-107" charset="-128"/>
              </a:rPr>
              <a:t>Playfair</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cipher was for a long time considered unbreakable. It was used as the standard field</a:t>
            </a:r>
          </a:p>
          <a:p>
            <a:r>
              <a:rPr lang="en-US" sz="1200" kern="1200" baseline="0">
                <a:solidFill>
                  <a:schemeClr val="tx1"/>
                </a:solidFill>
                <a:latin typeface="Arial" charset="0"/>
                <a:ea typeface="ＭＳ Ｐゴシック" pitchFamily="-107" charset="-128"/>
                <a:cs typeface="ＭＳ Ｐゴシック" pitchFamily="-107" charset="-128"/>
              </a:rPr>
              <a:t>system by the British Army in World War I and still enjoyed considerable use by the</a:t>
            </a:r>
          </a:p>
          <a:p>
            <a:r>
              <a:rPr lang="en-US" sz="1200" kern="1200" baseline="0">
                <a:solidFill>
                  <a:schemeClr val="tx1"/>
                </a:solidFill>
                <a:latin typeface="Arial" charset="0"/>
                <a:ea typeface="ＭＳ Ｐゴシック" pitchFamily="-107" charset="-128"/>
                <a:cs typeface="ＭＳ Ｐゴシック" pitchFamily="-107" charset="-128"/>
              </a:rPr>
              <a:t>U.S. Army and other Allied forces during World War II.</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Despite this level of confidence in its security, 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is relatively</a:t>
            </a:r>
          </a:p>
          <a:p>
            <a:r>
              <a:rPr lang="en-US" sz="1200" kern="1200" baseline="0">
                <a:solidFill>
                  <a:schemeClr val="tx1"/>
                </a:solidFill>
                <a:latin typeface="Arial" charset="0"/>
                <a:ea typeface="ＭＳ Ｐゴシック" pitchFamily="-107" charset="-128"/>
                <a:cs typeface="ＭＳ Ｐゴシック" pitchFamily="-107" charset="-128"/>
              </a:rPr>
              <a:t>easy to break, because it still leaves much of the structure of the plaintext language</a:t>
            </a:r>
          </a:p>
          <a:p>
            <a:r>
              <a:rPr lang="en-US" sz="1200" kern="1200" baseline="0">
                <a:solidFill>
                  <a:schemeClr val="tx1"/>
                </a:solidFill>
                <a:latin typeface="Arial" charset="0"/>
                <a:ea typeface="ＭＳ Ｐゴシック" pitchFamily="-107" charset="-128"/>
                <a:cs typeface="ＭＳ Ｐゴシック" pitchFamily="-107" charset="-128"/>
              </a:rPr>
              <a:t>intact. A few hundred letters of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are generally sufficient.</a:t>
            </a:r>
            <a:endParaRPr lang="en-AU">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a:p>
        </p:txBody>
      </p:sp>
    </p:spTree>
    <p:extLst>
      <p:ext uri="{BB962C8B-B14F-4D97-AF65-F5344CB8AC3E}">
        <p14:creationId xmlns:p14="http://schemas.microsoft.com/office/powerpoint/2010/main" val="3095308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A powerful tool is to look at the frequency of two-letter combinations, known</a:t>
            </a:r>
          </a:p>
          <a:p>
            <a:r>
              <a:rPr lang="en-US" sz="1200" kern="1200" baseline="0">
                <a:solidFill>
                  <a:schemeClr val="tx1"/>
                </a:solidFill>
                <a:latin typeface="Arial" charset="0"/>
                <a:ea typeface="ＭＳ Ｐゴシック" pitchFamily="-107" charset="-128"/>
                <a:cs typeface="ＭＳ Ｐゴシック" pitchFamily="-107" charset="-128"/>
              </a:rPr>
              <a:t>as </a:t>
            </a:r>
            <a:r>
              <a:rPr lang="en-US" sz="1200" b="1"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 A table similar to Figure 3.5 could be drawn up showing the relative frequency</a:t>
            </a:r>
          </a:p>
          <a:p>
            <a:r>
              <a:rPr lang="en-US" sz="1200" kern="1200" baseline="0">
                <a:solidFill>
                  <a:schemeClr val="tx1"/>
                </a:solidFill>
                <a:latin typeface="Arial" charset="0"/>
                <a:ea typeface="ＭＳ Ｐゴシック" pitchFamily="-107" charset="-128"/>
                <a:cs typeface="ＭＳ Ｐゴシック" pitchFamily="-107" charset="-128"/>
              </a:rPr>
              <a:t>of </a:t>
            </a:r>
            <a:r>
              <a:rPr lang="en-US" sz="1200" kern="1200" baseline="0" err="1">
                <a:solidFill>
                  <a:schemeClr val="tx1"/>
                </a:solidFill>
                <a:latin typeface="Arial" charset="0"/>
                <a:ea typeface="ＭＳ Ｐゴシック" pitchFamily="-107" charset="-128"/>
                <a:cs typeface="ＭＳ Ｐゴシック" pitchFamily="-107" charset="-128"/>
              </a:rPr>
              <a:t>digrams</a:t>
            </a:r>
            <a:r>
              <a:rPr lang="en-US" sz="1200" kern="1200" baseline="0">
                <a:solidFill>
                  <a:schemeClr val="tx1"/>
                </a:solidFill>
                <a:latin typeface="Arial" charset="0"/>
                <a:ea typeface="ＭＳ Ｐゴシック" pitchFamily="-107" charset="-128"/>
                <a:cs typeface="ＭＳ Ｐゴシック" pitchFamily="-107" charset="-128"/>
              </a:rPr>
              <a:t>. The most common such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is </a:t>
            </a:r>
            <a:r>
              <a:rPr lang="en-US" sz="1200" kern="1200" baseline="0" err="1">
                <a:solidFill>
                  <a:schemeClr val="tx1"/>
                </a:solidFill>
                <a:latin typeface="Arial" charset="0"/>
                <a:ea typeface="ＭＳ Ｐゴシック" pitchFamily="-107" charset="-128"/>
                <a:cs typeface="ＭＳ Ｐゴシック" pitchFamily="-107" charset="-128"/>
              </a:rPr>
              <a:t>th.</a:t>
            </a:r>
            <a:r>
              <a:rPr lang="en-US" sz="1200" kern="1200" baseline="0">
                <a:solidFill>
                  <a:schemeClr val="tx1"/>
                </a:solidFill>
                <a:latin typeface="Arial" charset="0"/>
                <a:ea typeface="ＭＳ Ｐゴシック" pitchFamily="-107" charset="-128"/>
                <a:cs typeface="ＭＳ Ｐゴシック" pitchFamily="-107" charset="-128"/>
              </a:rPr>
              <a:t> In our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the most</a:t>
            </a:r>
          </a:p>
          <a:p>
            <a:r>
              <a:rPr lang="en-US" sz="1200" kern="1200" baseline="0">
                <a:solidFill>
                  <a:schemeClr val="tx1"/>
                </a:solidFill>
                <a:latin typeface="Arial" charset="0"/>
                <a:ea typeface="ＭＳ Ｐゴシック" pitchFamily="-107" charset="-128"/>
                <a:cs typeface="ＭＳ Ｐゴシック" pitchFamily="-107" charset="-128"/>
              </a:rPr>
              <a:t>common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is ZW, which appears three times. So we make the correspondence</a:t>
            </a:r>
          </a:p>
          <a:p>
            <a:r>
              <a:rPr lang="en-US" sz="1200" kern="1200" baseline="0">
                <a:solidFill>
                  <a:schemeClr val="tx1"/>
                </a:solidFill>
                <a:latin typeface="Arial" charset="0"/>
                <a:ea typeface="ＭＳ Ｐゴシック" pitchFamily="-107" charset="-128"/>
                <a:cs typeface="ＭＳ Ｐゴシック" pitchFamily="-107" charset="-128"/>
              </a:rPr>
              <a:t>of Z with t and W with h. Then, by our earlier hypothesis, we can equate P with e.</a:t>
            </a:r>
          </a:p>
          <a:p>
            <a:r>
              <a:rPr lang="en-US" sz="1200" kern="1200" baseline="0">
                <a:solidFill>
                  <a:schemeClr val="tx1"/>
                </a:solidFill>
                <a:latin typeface="Arial" charset="0"/>
                <a:ea typeface="ＭＳ Ｐゴシック" pitchFamily="-107" charset="-128"/>
                <a:cs typeface="ＭＳ Ｐゴシック" pitchFamily="-107" charset="-128"/>
              </a:rPr>
              <a:t>Now notice that the sequence ZWP appears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and we can translate</a:t>
            </a:r>
          </a:p>
          <a:p>
            <a:r>
              <a:rPr lang="en-US" sz="1200" kern="1200" baseline="0">
                <a:solidFill>
                  <a:schemeClr val="tx1"/>
                </a:solidFill>
                <a:latin typeface="Arial" charset="0"/>
                <a:ea typeface="ＭＳ Ｐゴシック" pitchFamily="-107" charset="-128"/>
                <a:cs typeface="ＭＳ Ｐゴシック" pitchFamily="-107" charset="-128"/>
              </a:rPr>
              <a:t>that sequence as “the.” This is the most frequent trigram (three-letter combination)</a:t>
            </a:r>
          </a:p>
          <a:p>
            <a:r>
              <a:rPr lang="en-US" sz="1200" kern="1200" baseline="0">
                <a:solidFill>
                  <a:schemeClr val="tx1"/>
                </a:solidFill>
                <a:latin typeface="Arial" charset="0"/>
                <a:ea typeface="ＭＳ Ｐゴシック" pitchFamily="-107" charset="-128"/>
                <a:cs typeface="ＭＳ Ｐゴシック" pitchFamily="-107" charset="-128"/>
              </a:rPr>
              <a:t>in English, which seems to indicate that we are on the right track.</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Next, notice the sequence ZWSZ in the first line. We do not know that these</a:t>
            </a:r>
          </a:p>
          <a:p>
            <a:r>
              <a:rPr lang="en-US" sz="1200" kern="1200" baseline="0">
                <a:solidFill>
                  <a:schemeClr val="tx1"/>
                </a:solidFill>
                <a:latin typeface="Arial" charset="0"/>
                <a:ea typeface="ＭＳ Ｐゴシック" pitchFamily="-107" charset="-128"/>
                <a:cs typeface="ＭＳ Ｐゴシック" pitchFamily="-107" charset="-128"/>
              </a:rPr>
              <a:t>four letters form a complete word, but if they do, it is of the form </a:t>
            </a:r>
            <a:r>
              <a:rPr lang="en-US" sz="1200" kern="1200" baseline="0" err="1">
                <a:solidFill>
                  <a:schemeClr val="tx1"/>
                </a:solidFill>
                <a:latin typeface="Arial" charset="0"/>
                <a:ea typeface="ＭＳ Ｐゴシック" pitchFamily="-107" charset="-128"/>
                <a:cs typeface="ＭＳ Ｐゴシック" pitchFamily="-107" charset="-128"/>
              </a:rPr>
              <a:t>th_t</a:t>
            </a:r>
            <a:r>
              <a:rPr lang="en-US" sz="1200" kern="1200" baseline="0">
                <a:solidFill>
                  <a:schemeClr val="tx1"/>
                </a:solidFill>
                <a:latin typeface="Arial" charset="0"/>
                <a:ea typeface="ＭＳ Ｐゴシック" pitchFamily="-107" charset="-128"/>
                <a:cs typeface="ＭＳ Ｐゴシック" pitchFamily="-107" charset="-128"/>
              </a:rPr>
              <a:t>. If so, S</a:t>
            </a:r>
          </a:p>
          <a:p>
            <a:r>
              <a:rPr lang="en-US" sz="1200" kern="1200" baseline="0">
                <a:solidFill>
                  <a:schemeClr val="tx1"/>
                </a:solidFill>
                <a:latin typeface="Arial" charset="0"/>
                <a:ea typeface="ＭＳ Ｐゴシック" pitchFamily="-107" charset="-128"/>
                <a:cs typeface="ＭＳ Ｐゴシック" pitchFamily="-107" charset="-128"/>
              </a:rPr>
              <a:t>equates with a.</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So far, then, we have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UZQSOVUOHXMOPVGPOZPEVSGZWSZOPFPESXUDBMETSXAIZ</a:t>
            </a:r>
          </a:p>
          <a:p>
            <a:r>
              <a:rPr lang="en-US" sz="1200" kern="1200" baseline="0">
                <a:solidFill>
                  <a:schemeClr val="tx1"/>
                </a:solidFill>
                <a:latin typeface="Arial" charset="0"/>
                <a:ea typeface="ＭＳ Ｐゴシック" pitchFamily="-107" charset="-128"/>
                <a:cs typeface="ＭＳ Ｐゴシック" pitchFamily="-107" charset="-128"/>
              </a:rPr>
              <a:t>   t    a                     e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te</a:t>
            </a:r>
            <a:r>
              <a:rPr lang="en-US" sz="1200" kern="1200" baseline="0">
                <a:solidFill>
                  <a:schemeClr val="tx1"/>
                </a:solidFill>
                <a:latin typeface="Arial" charset="0"/>
                <a:ea typeface="ＭＳ Ｐゴシック" pitchFamily="-107" charset="-128"/>
                <a:cs typeface="ＭＳ Ｐゴシック" pitchFamily="-107" charset="-128"/>
              </a:rPr>
              <a:t>      a    that     e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a                  </a:t>
            </a:r>
            <a:r>
              <a:rPr lang="en-US" sz="1200" kern="1200" baseline="0" err="1">
                <a:solidFill>
                  <a:schemeClr val="tx1"/>
                </a:solidFill>
                <a:latin typeface="Arial" charset="0"/>
                <a:ea typeface="ＭＳ Ｐゴシック" pitchFamily="-107" charset="-128"/>
                <a:cs typeface="ＭＳ Ｐゴシック" pitchFamily="-107" charset="-128"/>
              </a:rPr>
              <a:t>a</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VUEPHZHMDZSHZOWSFPAPPDTSVPQUZWYMXUZUHSX</a:t>
            </a:r>
          </a:p>
          <a:p>
            <a:r>
              <a:rPr lang="en-US" sz="1200" kern="1200" baseline="0">
                <a:solidFill>
                  <a:schemeClr val="tx1"/>
                </a:solidFill>
                <a:latin typeface="Arial" charset="0"/>
                <a:ea typeface="ＭＳ Ｐゴシック" pitchFamily="-107" charset="-128"/>
                <a:cs typeface="ＭＳ Ｐゴシック" pitchFamily="-107" charset="-128"/>
              </a:rPr>
              <a:t>        e   t          ta    t    ha   e   </a:t>
            </a:r>
            <a:r>
              <a:rPr lang="en-US" sz="1200" kern="1200" baseline="0" err="1">
                <a:solidFill>
                  <a:schemeClr val="tx1"/>
                </a:solidFill>
                <a:latin typeface="Arial" charset="0"/>
                <a:ea typeface="ＭＳ Ｐゴシック" pitchFamily="-107" charset="-128"/>
                <a:cs typeface="ＭＳ Ｐゴシック" pitchFamily="-107" charset="-128"/>
              </a:rPr>
              <a:t>ee</a:t>
            </a:r>
            <a:r>
              <a:rPr lang="en-US" sz="1200" kern="1200" baseline="0">
                <a:solidFill>
                  <a:schemeClr val="tx1"/>
                </a:solidFill>
                <a:latin typeface="Arial" charset="0"/>
                <a:ea typeface="ＭＳ Ｐゴシック" pitchFamily="-107" charset="-128"/>
                <a:cs typeface="ＭＳ Ｐゴシック" pitchFamily="-107" charset="-128"/>
              </a:rPr>
              <a:t>     a   e       </a:t>
            </a:r>
            <a:r>
              <a:rPr lang="en-US" sz="1200" kern="1200" baseline="0" err="1">
                <a:solidFill>
                  <a:schemeClr val="tx1"/>
                </a:solidFill>
                <a:latin typeface="Arial" charset="0"/>
                <a:ea typeface="ＭＳ Ｐゴシック" pitchFamily="-107" charset="-128"/>
                <a:cs typeface="ＭＳ Ｐゴシック" pitchFamily="-107" charset="-128"/>
              </a:rPr>
              <a:t>th</a:t>
            </a:r>
            <a:r>
              <a:rPr lang="en-US" sz="1200" kern="1200" baseline="0">
                <a:solidFill>
                  <a:schemeClr val="tx1"/>
                </a:solidFill>
                <a:latin typeface="Arial" charset="0"/>
                <a:ea typeface="ＭＳ Ｐゴシック" pitchFamily="-107" charset="-128"/>
                <a:cs typeface="ＭＳ Ｐゴシック" pitchFamily="-107" charset="-128"/>
              </a:rPr>
              <a:t>            t       a</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EPYEPOPDZSZUFPOMBZWPFUPZHMDJUDTMOHMQ</a:t>
            </a:r>
          </a:p>
          <a:p>
            <a:r>
              <a:rPr lang="en-US" sz="1200" kern="1200" baseline="0">
                <a:solidFill>
                  <a:schemeClr val="tx1"/>
                </a:solidFill>
                <a:latin typeface="Arial" charset="0"/>
                <a:ea typeface="ＭＳ Ｐゴシック" pitchFamily="-107" charset="-128"/>
                <a:cs typeface="ＭＳ Ｐゴシック" pitchFamily="-107" charset="-128"/>
              </a:rPr>
              <a:t>   e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a:t>
            </a:r>
            <a:r>
              <a:rPr lang="en-US" sz="1200" kern="1200" baseline="0" err="1">
                <a:solidFill>
                  <a:schemeClr val="tx1"/>
                </a:solidFill>
                <a:latin typeface="Arial" charset="0"/>
                <a:ea typeface="ＭＳ Ｐゴシック" pitchFamily="-107" charset="-128"/>
                <a:cs typeface="ＭＳ Ｐゴシック" pitchFamily="-107" charset="-128"/>
              </a:rPr>
              <a:t>e</a:t>
            </a:r>
            <a:r>
              <a:rPr lang="en-US" sz="1200" kern="1200" baseline="0">
                <a:solidFill>
                  <a:schemeClr val="tx1"/>
                </a:solidFill>
                <a:latin typeface="Arial" charset="0"/>
                <a:ea typeface="ＭＳ Ｐゴシック" pitchFamily="-107" charset="-128"/>
                <a:cs typeface="ＭＳ Ｐゴシック" pitchFamily="-107" charset="-128"/>
              </a:rPr>
              <a:t>    tat      e           the         t</a:t>
            </a:r>
          </a:p>
          <a:p>
            <a:r>
              <a:rPr lang="en-US" sz="1200" kern="1200" baseline="0">
                <a:solidFill>
                  <a:schemeClr val="tx1"/>
                </a:solidFill>
                <a:latin typeface="Arial" charset="0"/>
                <a:ea typeface="ＭＳ Ｐゴシック" pitchFamily="-107" charset="-128"/>
                <a:cs typeface="ＭＳ Ｐゴシック" pitchFamily="-107" charset="-128"/>
              </a:rPr>
              <a:t> </a:t>
            </a:r>
          </a:p>
          <a:p>
            <a:r>
              <a:rPr lang="en-US" sz="1200" kern="1200" baseline="0">
                <a:solidFill>
                  <a:schemeClr val="tx1"/>
                </a:solidFill>
                <a:latin typeface="Arial" charset="0"/>
                <a:ea typeface="ＭＳ Ｐゴシック" pitchFamily="-107" charset="-128"/>
                <a:cs typeface="ＭＳ Ｐゴシック" pitchFamily="-107" charset="-128"/>
              </a:rPr>
              <a:t>Only four letters have been identified, but already we have quite a bit of the</a:t>
            </a:r>
          </a:p>
          <a:p>
            <a:r>
              <a:rPr lang="en-US" sz="1200" kern="1200" baseline="0">
                <a:solidFill>
                  <a:schemeClr val="tx1"/>
                </a:solidFill>
                <a:latin typeface="Arial" charset="0"/>
                <a:ea typeface="ＭＳ Ｐゴシック" pitchFamily="-107" charset="-128"/>
                <a:cs typeface="ＭＳ Ｐゴシック" pitchFamily="-107" charset="-128"/>
              </a:rPr>
              <a:t>message. Continued analysis of frequencies plus trial and error should easily yield a</a:t>
            </a:r>
          </a:p>
          <a:p>
            <a:r>
              <a:rPr lang="en-US" sz="1200" kern="1200" baseline="0">
                <a:solidFill>
                  <a:schemeClr val="tx1"/>
                </a:solidFill>
                <a:latin typeface="Arial" charset="0"/>
                <a:ea typeface="ＭＳ Ｐゴシック" pitchFamily="-107" charset="-128"/>
                <a:cs typeface="ＭＳ Ｐゴシック" pitchFamily="-107" charset="-128"/>
              </a:rPr>
              <a:t>solution from this point. The complete plaintext, with spaces added between words,</a:t>
            </a:r>
          </a:p>
          <a:p>
            <a:r>
              <a:rPr lang="en-US" sz="1200" kern="1200" baseline="0">
                <a:solidFill>
                  <a:schemeClr val="tx1"/>
                </a:solidFill>
                <a:latin typeface="Arial" charset="0"/>
                <a:ea typeface="ＭＳ Ｐゴシック" pitchFamily="-107" charset="-128"/>
                <a:cs typeface="ＭＳ Ｐゴシック" pitchFamily="-107" charset="-128"/>
              </a:rPr>
              <a:t>follows: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it was disclosed yesterday that several informal but</a:t>
            </a:r>
          </a:p>
          <a:p>
            <a:r>
              <a:rPr lang="en-US" sz="1200" kern="1200" baseline="0">
                <a:solidFill>
                  <a:schemeClr val="tx1"/>
                </a:solidFill>
                <a:latin typeface="Arial" charset="0"/>
                <a:ea typeface="ＭＳ Ｐゴシック" pitchFamily="-107" charset="-128"/>
                <a:cs typeface="ＭＳ Ｐゴシック" pitchFamily="-107" charset="-128"/>
              </a:rPr>
              <a:t>direct contacts have been made with political</a:t>
            </a:r>
          </a:p>
          <a:p>
            <a:r>
              <a:rPr lang="en-US" sz="1200" kern="1200" baseline="0">
                <a:solidFill>
                  <a:schemeClr val="tx1"/>
                </a:solidFill>
                <a:latin typeface="Arial" charset="0"/>
                <a:ea typeface="ＭＳ Ｐゴシック" pitchFamily="-107" charset="-128"/>
                <a:cs typeface="ＭＳ Ｐゴシック" pitchFamily="-107" charset="-128"/>
              </a:rPr>
              <a:t>representatives of the Viet </a:t>
            </a:r>
            <a:r>
              <a:rPr lang="en-US" sz="1200" kern="1200" baseline="0" err="1">
                <a:solidFill>
                  <a:schemeClr val="tx1"/>
                </a:solidFill>
                <a:latin typeface="Arial" charset="0"/>
                <a:ea typeface="ＭＳ Ｐゴシック" pitchFamily="-107" charset="-128"/>
                <a:cs typeface="ＭＳ Ｐゴシック" pitchFamily="-107" charset="-128"/>
              </a:rPr>
              <a:t>cong</a:t>
            </a:r>
            <a:r>
              <a:rPr lang="en-US" sz="1200" kern="1200" baseline="0">
                <a:solidFill>
                  <a:schemeClr val="tx1"/>
                </a:solidFill>
                <a:latin typeface="Arial" charset="0"/>
                <a:ea typeface="ＭＳ Ｐゴシック" pitchFamily="-107" charset="-128"/>
                <a:cs typeface="ＭＳ Ｐゴシック" pitchFamily="-107" charset="-128"/>
              </a:rPr>
              <a:t> in Moscow</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ciphers are easy to break because they reflect the frequency</a:t>
            </a:r>
          </a:p>
          <a:p>
            <a:r>
              <a:rPr lang="en-US" sz="1200" kern="1200" baseline="0">
                <a:solidFill>
                  <a:schemeClr val="tx1"/>
                </a:solidFill>
                <a:latin typeface="Arial" charset="0"/>
                <a:ea typeface="ＭＳ Ｐゴシック" pitchFamily="-107" charset="-128"/>
                <a:cs typeface="ＭＳ Ｐゴシック" pitchFamily="-107" charset="-128"/>
              </a:rPr>
              <a:t>data of the original alphabet. A countermeasure is to provide multiple substitutes,</a:t>
            </a:r>
          </a:p>
          <a:p>
            <a:r>
              <a:rPr lang="en-US" sz="1200" kern="1200" baseline="0">
                <a:solidFill>
                  <a:schemeClr val="tx1"/>
                </a:solidFill>
                <a:latin typeface="Arial" charset="0"/>
                <a:ea typeface="ＭＳ Ｐゴシック" pitchFamily="-107" charset="-128"/>
                <a:cs typeface="ＭＳ Ｐゴシック" pitchFamily="-107" charset="-128"/>
              </a:rPr>
              <a:t> known as homophones, for a single letter. For example, the letter e could be assigned</a:t>
            </a:r>
          </a:p>
          <a:p>
            <a:r>
              <a:rPr lang="en-US" sz="1200" kern="1200" baseline="0">
                <a:solidFill>
                  <a:schemeClr val="tx1"/>
                </a:solidFill>
                <a:latin typeface="Arial" charset="0"/>
                <a:ea typeface="ＭＳ Ｐゴシック" pitchFamily="-107" charset="-128"/>
                <a:cs typeface="ＭＳ Ｐゴシック" pitchFamily="-107" charset="-128"/>
              </a:rPr>
              <a:t>a number of different cipher symbols, such as 16, 74, 35, and 21, with each</a:t>
            </a:r>
          </a:p>
          <a:p>
            <a:r>
              <a:rPr lang="en-US" sz="1200" kern="1200" baseline="0">
                <a:solidFill>
                  <a:schemeClr val="tx1"/>
                </a:solidFill>
                <a:latin typeface="Arial" charset="0"/>
                <a:ea typeface="ＭＳ Ｐゴシック" pitchFamily="-107" charset="-128"/>
                <a:cs typeface="ＭＳ Ｐゴシック" pitchFamily="-107" charset="-128"/>
              </a:rPr>
              <a:t>homophone assigned to a letter in rotation or randomly. If the number of symbols</a:t>
            </a:r>
          </a:p>
          <a:p>
            <a:r>
              <a:rPr lang="en-US" sz="1200" kern="1200" baseline="0">
                <a:solidFill>
                  <a:schemeClr val="tx1"/>
                </a:solidFill>
                <a:latin typeface="Arial" charset="0"/>
                <a:ea typeface="ＭＳ Ｐゴシック" pitchFamily="-107" charset="-128"/>
                <a:cs typeface="ＭＳ Ｐゴシック" pitchFamily="-107" charset="-128"/>
              </a:rPr>
              <a:t>assigned to each letter is proportional to the relative frequency of that letter, then</a:t>
            </a:r>
          </a:p>
          <a:p>
            <a:r>
              <a:rPr lang="en-US" sz="1200" kern="1200" baseline="0">
                <a:solidFill>
                  <a:schemeClr val="tx1"/>
                </a:solidFill>
                <a:latin typeface="Arial" charset="0"/>
                <a:ea typeface="ＭＳ Ｐゴシック" pitchFamily="-107" charset="-128"/>
                <a:cs typeface="ＭＳ Ｐゴシック" pitchFamily="-107" charset="-128"/>
              </a:rPr>
              <a:t>single-letter frequency information is completely obliterated. The great mathematician</a:t>
            </a:r>
          </a:p>
          <a:p>
            <a:r>
              <a:rPr lang="en-US" sz="1200" kern="1200" baseline="0">
                <a:solidFill>
                  <a:schemeClr val="tx1"/>
                </a:solidFill>
                <a:latin typeface="Arial" charset="0"/>
                <a:ea typeface="ＭＳ Ｐゴシック" pitchFamily="-107" charset="-128"/>
                <a:cs typeface="ＭＳ Ｐゴシック" pitchFamily="-107" charset="-128"/>
              </a:rPr>
              <a:t>Carl Friedrich Gauss believed that he had devised an unbreakable cipher using</a:t>
            </a:r>
          </a:p>
          <a:p>
            <a:r>
              <a:rPr lang="en-US" sz="1200" kern="1200" baseline="0">
                <a:solidFill>
                  <a:schemeClr val="tx1"/>
                </a:solidFill>
                <a:latin typeface="Arial" charset="0"/>
                <a:ea typeface="ＭＳ Ｐゴシック" pitchFamily="-107" charset="-128"/>
                <a:cs typeface="ＭＳ Ｐゴシック" pitchFamily="-107" charset="-128"/>
              </a:rPr>
              <a:t>homophones. However, even with homophones, each element of plaintext affects</a:t>
            </a:r>
          </a:p>
          <a:p>
            <a:r>
              <a:rPr lang="en-US" sz="1200" kern="1200" baseline="0">
                <a:solidFill>
                  <a:schemeClr val="tx1"/>
                </a:solidFill>
                <a:latin typeface="Arial" charset="0"/>
                <a:ea typeface="ＭＳ Ｐゴシック" pitchFamily="-107" charset="-128"/>
                <a:cs typeface="ＭＳ Ｐゴシック" pitchFamily="-107" charset="-128"/>
              </a:rPr>
              <a:t>only one element of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and multiple-letter patterns (e.g.,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frequencies)</a:t>
            </a:r>
          </a:p>
          <a:p>
            <a:r>
              <a:rPr lang="en-US" sz="1200" kern="1200" baseline="0">
                <a:solidFill>
                  <a:schemeClr val="tx1"/>
                </a:solidFill>
                <a:latin typeface="Arial" charset="0"/>
                <a:ea typeface="ＭＳ Ｐゴシック" pitchFamily="-107" charset="-128"/>
                <a:cs typeface="ＭＳ Ｐゴシック" pitchFamily="-107" charset="-128"/>
              </a:rPr>
              <a:t>still survive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making cryptanalysis relatively straightforward.</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Two principal methods are used in substitution ciphers to lessen the extent to</a:t>
            </a:r>
          </a:p>
          <a:p>
            <a:r>
              <a:rPr lang="en-US" sz="1200" kern="1200" baseline="0">
                <a:solidFill>
                  <a:schemeClr val="tx1"/>
                </a:solidFill>
                <a:latin typeface="Arial" charset="0"/>
                <a:ea typeface="ＭＳ Ｐゴシック" pitchFamily="-107" charset="-128"/>
                <a:cs typeface="ＭＳ Ｐゴシック" pitchFamily="-107" charset="-128"/>
              </a:rPr>
              <a:t>which the structure of the plaintext survives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One approach is to</a:t>
            </a:r>
          </a:p>
          <a:p>
            <a:r>
              <a:rPr lang="en-US" sz="1200" kern="1200" baseline="0">
                <a:solidFill>
                  <a:schemeClr val="tx1"/>
                </a:solidFill>
                <a:latin typeface="Arial" charset="0"/>
                <a:ea typeface="ＭＳ Ｐゴシック" pitchFamily="-107" charset="-128"/>
                <a:cs typeface="ＭＳ Ｐゴシック" pitchFamily="-107" charset="-128"/>
              </a:rPr>
              <a:t>encrypt multiple letters of plaintext, and the other is to use multiple cipher alphabets.</a:t>
            </a:r>
          </a:p>
          <a:p>
            <a:r>
              <a:rPr lang="en-US" sz="1200" kern="1200" baseline="0">
                <a:solidFill>
                  <a:schemeClr val="tx1"/>
                </a:solidFill>
                <a:latin typeface="Arial" charset="0"/>
                <a:ea typeface="ＭＳ Ｐゴシック" pitchFamily="-107" charset="-128"/>
                <a:cs typeface="ＭＳ Ｐゴシック" pitchFamily="-107" charset="-128"/>
              </a:rPr>
              <a:t>We briefly examine each.</a:t>
            </a:r>
            <a:endParaRPr lang="en-AU">
              <a:solidFill>
                <a:srgbClr val="000000"/>
              </a:solidFill>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a:p>
        </p:txBody>
      </p:sp>
    </p:spTree>
    <p:extLst>
      <p:ext uri="{BB962C8B-B14F-4D97-AF65-F5344CB8AC3E}">
        <p14:creationId xmlns:p14="http://schemas.microsoft.com/office/powerpoint/2010/main" val="1195917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One way of revealing the effectiveness of 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and other ciphers</a:t>
            </a:r>
          </a:p>
          <a:p>
            <a:r>
              <a:rPr lang="en-US" sz="1200" kern="1200" baseline="0">
                <a:solidFill>
                  <a:schemeClr val="tx1"/>
                </a:solidFill>
                <a:latin typeface="Arial" charset="0"/>
                <a:ea typeface="ＭＳ Ｐゴシック" pitchFamily="-107" charset="-128"/>
                <a:cs typeface="ＭＳ Ｐゴシック" pitchFamily="-107" charset="-128"/>
              </a:rPr>
              <a:t>is shown in Figure 3.6. The line labeled </a:t>
            </a:r>
            <a:r>
              <a:rPr lang="en-US" sz="1200" i="1" kern="1200" baseline="0">
                <a:solidFill>
                  <a:schemeClr val="tx1"/>
                </a:solidFill>
                <a:latin typeface="Arial" charset="0"/>
                <a:ea typeface="ＭＳ Ｐゴシック" pitchFamily="-107" charset="-128"/>
                <a:cs typeface="ＭＳ Ｐゴシック" pitchFamily="-107" charset="-128"/>
              </a:rPr>
              <a:t>plaintext</a:t>
            </a:r>
            <a:r>
              <a:rPr lang="en-US" sz="1200" kern="1200" baseline="0">
                <a:solidFill>
                  <a:schemeClr val="tx1"/>
                </a:solidFill>
                <a:latin typeface="Arial" charset="0"/>
                <a:ea typeface="ＭＳ Ｐゴシック" pitchFamily="-107" charset="-128"/>
                <a:cs typeface="ＭＳ Ｐゴシック" pitchFamily="-107" charset="-128"/>
              </a:rPr>
              <a:t>  plots a typical frequency</a:t>
            </a:r>
          </a:p>
          <a:p>
            <a:r>
              <a:rPr lang="en-US" sz="1200" kern="1200" baseline="0">
                <a:solidFill>
                  <a:schemeClr val="tx1"/>
                </a:solidFill>
                <a:latin typeface="Arial" charset="0"/>
                <a:ea typeface="ＭＳ Ｐゴシック" pitchFamily="-107" charset="-128"/>
                <a:cs typeface="ＭＳ Ｐゴシック" pitchFamily="-107" charset="-128"/>
              </a:rPr>
              <a:t>distribution of the 26 alphabetic characters (no distinction between upper</a:t>
            </a:r>
          </a:p>
          <a:p>
            <a:r>
              <a:rPr lang="en-US" sz="1200" kern="1200" baseline="0">
                <a:solidFill>
                  <a:schemeClr val="tx1"/>
                </a:solidFill>
                <a:latin typeface="Arial" charset="0"/>
                <a:ea typeface="ＭＳ Ｐゴシック" pitchFamily="-107" charset="-128"/>
                <a:cs typeface="ＭＳ Ｐゴシック" pitchFamily="-107" charset="-128"/>
              </a:rPr>
              <a:t>and lower case) in ordinary text. This is also the frequency distribution of any</a:t>
            </a:r>
          </a:p>
          <a:p>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substitution cipher, because the frequency values for individual</a:t>
            </a:r>
          </a:p>
          <a:p>
            <a:r>
              <a:rPr lang="en-US" sz="1200" kern="1200" baseline="0">
                <a:solidFill>
                  <a:schemeClr val="tx1"/>
                </a:solidFill>
                <a:latin typeface="Arial" charset="0"/>
                <a:ea typeface="ＭＳ Ｐゴシック" pitchFamily="-107" charset="-128"/>
                <a:cs typeface="ＭＳ Ｐゴシック" pitchFamily="-107" charset="-128"/>
              </a:rPr>
              <a:t>letters are the same, just with different letters substituted for the original letters.</a:t>
            </a:r>
          </a:p>
          <a:p>
            <a:r>
              <a:rPr lang="en-US" sz="1200" kern="1200" baseline="0">
                <a:solidFill>
                  <a:schemeClr val="tx1"/>
                </a:solidFill>
                <a:latin typeface="Arial" charset="0"/>
                <a:ea typeface="ＭＳ Ｐゴシック" pitchFamily="-107" charset="-128"/>
                <a:cs typeface="ＭＳ Ｐゴシック" pitchFamily="-107" charset="-128"/>
              </a:rPr>
              <a:t>The plot is developed in the following way: The number of occurrences of each</a:t>
            </a:r>
          </a:p>
          <a:p>
            <a:r>
              <a:rPr lang="en-US" sz="1200" kern="1200" baseline="0">
                <a:solidFill>
                  <a:schemeClr val="tx1"/>
                </a:solidFill>
                <a:latin typeface="Arial" charset="0"/>
                <a:ea typeface="ＭＳ Ｐゴシック" pitchFamily="-107" charset="-128"/>
                <a:cs typeface="ＭＳ Ｐゴシック" pitchFamily="-107" charset="-128"/>
              </a:rPr>
              <a:t>letter in the text is counted and divided by the number of occurrences of the</a:t>
            </a:r>
          </a:p>
          <a:p>
            <a:r>
              <a:rPr lang="en-US" sz="1200" kern="1200" baseline="0">
                <a:solidFill>
                  <a:schemeClr val="tx1"/>
                </a:solidFill>
                <a:latin typeface="Arial" charset="0"/>
                <a:ea typeface="ＭＳ Ｐゴシック" pitchFamily="-107" charset="-128"/>
                <a:cs typeface="ＭＳ Ｐゴシック" pitchFamily="-107" charset="-128"/>
              </a:rPr>
              <a:t>most frequently used letter. Using the results of Figure 3.5, we see that</a:t>
            </a:r>
          </a:p>
          <a:p>
            <a:r>
              <a:rPr lang="en-US" sz="1200" kern="1200" baseline="0">
                <a:solidFill>
                  <a:schemeClr val="tx1"/>
                </a:solidFill>
                <a:latin typeface="Arial" charset="0"/>
                <a:ea typeface="ＭＳ Ｐゴシック" pitchFamily="-107" charset="-128"/>
                <a:cs typeface="ＭＳ Ｐゴシック" pitchFamily="-107" charset="-128"/>
              </a:rPr>
              <a:t>e is the most frequently used letter. As a result, e has a relative frequency of 1, t of</a:t>
            </a:r>
          </a:p>
          <a:p>
            <a:r>
              <a:rPr lang="en-US" sz="1200" kern="1200" baseline="0">
                <a:solidFill>
                  <a:schemeClr val="tx1"/>
                </a:solidFill>
                <a:latin typeface="Arial" charset="0"/>
                <a:ea typeface="ＭＳ Ｐゴシック" pitchFamily="-107" charset="-128"/>
                <a:cs typeface="ＭＳ Ｐゴシック" pitchFamily="-107" charset="-128"/>
              </a:rPr>
              <a:t> 9.056/12.702   0.72, and so on. The points on the horizontal axis correspond</a:t>
            </a:r>
          </a:p>
          <a:p>
            <a:r>
              <a:rPr lang="en-US" sz="1200" kern="1200" baseline="0">
                <a:solidFill>
                  <a:schemeClr val="tx1"/>
                </a:solidFill>
                <a:latin typeface="Arial" charset="0"/>
                <a:ea typeface="ＭＳ Ｐゴシック" pitchFamily="-107" charset="-128"/>
                <a:cs typeface="ＭＳ Ｐゴシック" pitchFamily="-107" charset="-128"/>
              </a:rPr>
              <a:t>to the letters in order of decreasing frequency.</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Figure 3.6 also shows the frequency distribution that results when the text</a:t>
            </a:r>
          </a:p>
          <a:p>
            <a:r>
              <a:rPr lang="en-US" sz="1200" kern="1200" baseline="0">
                <a:solidFill>
                  <a:schemeClr val="tx1"/>
                </a:solidFill>
                <a:latin typeface="Arial" charset="0"/>
                <a:ea typeface="ＭＳ Ｐゴシック" pitchFamily="-107" charset="-128"/>
                <a:cs typeface="ＭＳ Ｐゴシック" pitchFamily="-107" charset="-128"/>
              </a:rPr>
              <a:t>is encrypted using 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To normalize the plot, the number of</a:t>
            </a:r>
          </a:p>
          <a:p>
            <a:r>
              <a:rPr lang="en-US" sz="1200" kern="1200" baseline="0">
                <a:solidFill>
                  <a:schemeClr val="tx1"/>
                </a:solidFill>
                <a:latin typeface="Arial" charset="0"/>
                <a:ea typeface="ＭＳ Ｐゴシック" pitchFamily="-107" charset="-128"/>
                <a:cs typeface="ＭＳ Ｐゴシック" pitchFamily="-107" charset="-128"/>
              </a:rPr>
              <a:t>occurrences of each letter in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was again divided by the number of</a:t>
            </a:r>
          </a:p>
          <a:p>
            <a:r>
              <a:rPr lang="en-US" sz="1200" kern="1200" baseline="0">
                <a:solidFill>
                  <a:schemeClr val="tx1"/>
                </a:solidFill>
                <a:latin typeface="Arial" charset="0"/>
                <a:ea typeface="ＭＳ Ｐゴシック" pitchFamily="-107" charset="-128"/>
                <a:cs typeface="ＭＳ Ｐゴシック" pitchFamily="-107" charset="-128"/>
              </a:rPr>
              <a:t>occurrences of e in the plaintext. The resulting plot therefore shows the extent</a:t>
            </a:r>
          </a:p>
          <a:p>
            <a:r>
              <a:rPr lang="en-US" sz="1200" kern="1200" baseline="0">
                <a:solidFill>
                  <a:schemeClr val="tx1"/>
                </a:solidFill>
                <a:latin typeface="Arial" charset="0"/>
                <a:ea typeface="ＭＳ Ｐゴシック" pitchFamily="-107" charset="-128"/>
                <a:cs typeface="ＭＳ Ｐゴシック" pitchFamily="-107" charset="-128"/>
              </a:rPr>
              <a:t>to which the frequency distribution of letters, which makes it trivial to solve</a:t>
            </a:r>
          </a:p>
          <a:p>
            <a:r>
              <a:rPr lang="en-US" sz="1200" kern="1200" baseline="0">
                <a:solidFill>
                  <a:schemeClr val="tx1"/>
                </a:solidFill>
                <a:latin typeface="Arial" charset="0"/>
                <a:ea typeface="ＭＳ Ｐゴシック" pitchFamily="-107" charset="-128"/>
                <a:cs typeface="ＭＳ Ｐゴシック" pitchFamily="-107" charset="-128"/>
              </a:rPr>
              <a:t>substitution ciphers, is masked by encryption. If the frequency distribution</a:t>
            </a:r>
          </a:p>
          <a:p>
            <a:r>
              <a:rPr lang="en-US" sz="1200" kern="1200" baseline="0">
                <a:solidFill>
                  <a:schemeClr val="tx1"/>
                </a:solidFill>
                <a:latin typeface="Arial" charset="0"/>
                <a:ea typeface="ＭＳ Ｐゴシック" pitchFamily="-107" charset="-128"/>
                <a:cs typeface="ＭＳ Ｐゴシック" pitchFamily="-107" charset="-128"/>
              </a:rPr>
              <a:t>information were totally concealed in the encryption process,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plot</a:t>
            </a:r>
          </a:p>
          <a:p>
            <a:r>
              <a:rPr lang="en-US" sz="1200" kern="1200" baseline="0">
                <a:solidFill>
                  <a:schemeClr val="tx1"/>
                </a:solidFill>
                <a:latin typeface="Arial" charset="0"/>
                <a:ea typeface="ＭＳ Ｐゴシック" pitchFamily="-107" charset="-128"/>
                <a:cs typeface="ＭＳ Ｐゴシック" pitchFamily="-107" charset="-128"/>
              </a:rPr>
              <a:t>of frequencies would be flat, and cryptanalysis using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only would be</a:t>
            </a:r>
          </a:p>
          <a:p>
            <a:r>
              <a:rPr lang="en-US" sz="1200" kern="1200" baseline="0">
                <a:solidFill>
                  <a:schemeClr val="tx1"/>
                </a:solidFill>
                <a:latin typeface="Arial" charset="0"/>
                <a:ea typeface="ＭＳ Ｐゴシック" pitchFamily="-107" charset="-128"/>
                <a:cs typeface="ＭＳ Ｐゴシック" pitchFamily="-107" charset="-128"/>
              </a:rPr>
              <a:t>effectively impossible. As the figure shows, the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has a flatter distribution</a:t>
            </a:r>
          </a:p>
          <a:p>
            <a:r>
              <a:rPr lang="en-US" sz="1200" kern="1200" baseline="0">
                <a:solidFill>
                  <a:schemeClr val="tx1"/>
                </a:solidFill>
                <a:latin typeface="Arial" charset="0"/>
                <a:ea typeface="ＭＳ Ｐゴシック" pitchFamily="-107" charset="-128"/>
                <a:cs typeface="ＭＳ Ｐゴシック" pitchFamily="-107" charset="-128"/>
              </a:rPr>
              <a:t>than does plaintext, but nevertheless, it reveals plenty of structure for</a:t>
            </a:r>
          </a:p>
          <a:p>
            <a:r>
              <a:rPr lang="en-US" sz="1200" kern="1200" baseline="0">
                <a:solidFill>
                  <a:schemeClr val="tx1"/>
                </a:solidFill>
                <a:latin typeface="Arial" charset="0"/>
                <a:ea typeface="ＭＳ Ｐゴシック" pitchFamily="-107" charset="-128"/>
                <a:cs typeface="ＭＳ Ｐゴシック" pitchFamily="-107" charset="-128"/>
              </a:rPr>
              <a:t>a cryptanalyst to work with. The plot also shows the </a:t>
            </a:r>
            <a:r>
              <a:rPr lang="en-US" sz="1200" kern="1200" baseline="0" err="1">
                <a:solidFill>
                  <a:schemeClr val="tx1"/>
                </a:solidFill>
                <a:latin typeface="Arial" charset="0"/>
                <a:ea typeface="ＭＳ Ｐゴシック" pitchFamily="-107" charset="-128"/>
                <a:cs typeface="ＭＳ Ｐゴシック" pitchFamily="-107" charset="-128"/>
              </a:rPr>
              <a:t>Vigenère</a:t>
            </a:r>
            <a:r>
              <a:rPr lang="en-US" sz="1200" kern="1200" baseline="0">
                <a:solidFill>
                  <a:schemeClr val="tx1"/>
                </a:solidFill>
                <a:latin typeface="Arial" charset="0"/>
                <a:ea typeface="ＭＳ Ｐゴシック" pitchFamily="-107" charset="-128"/>
                <a:cs typeface="ＭＳ Ｐゴシック" pitchFamily="-107" charset="-128"/>
              </a:rPr>
              <a:t> cipher, discussed</a:t>
            </a:r>
          </a:p>
          <a:p>
            <a:r>
              <a:rPr lang="en-US" sz="1200" kern="1200" baseline="0">
                <a:solidFill>
                  <a:schemeClr val="tx1"/>
                </a:solidFill>
                <a:latin typeface="Arial" charset="0"/>
                <a:ea typeface="ＭＳ Ｐゴシック" pitchFamily="-107" charset="-128"/>
                <a:cs typeface="ＭＳ Ｐゴシック" pitchFamily="-107" charset="-128"/>
              </a:rPr>
              <a:t>subsequently. The Hill  and </a:t>
            </a:r>
            <a:r>
              <a:rPr lang="en-US" sz="1200" kern="1200" baseline="0" err="1">
                <a:solidFill>
                  <a:schemeClr val="tx1"/>
                </a:solidFill>
                <a:latin typeface="Arial" charset="0"/>
                <a:ea typeface="ＭＳ Ｐゴシック" pitchFamily="-107" charset="-128"/>
                <a:cs typeface="ＭＳ Ｐゴシック" pitchFamily="-107" charset="-128"/>
              </a:rPr>
              <a:t>Vigenère</a:t>
            </a:r>
            <a:r>
              <a:rPr lang="en-US" sz="1200" kern="1200" baseline="0">
                <a:solidFill>
                  <a:schemeClr val="tx1"/>
                </a:solidFill>
                <a:latin typeface="Arial" charset="0"/>
                <a:ea typeface="ＭＳ Ｐゴシック" pitchFamily="-107" charset="-128"/>
                <a:cs typeface="ＭＳ Ｐゴシック" pitchFamily="-107" charset="-128"/>
              </a:rPr>
              <a:t> curves on the plot are based on results</a:t>
            </a:r>
          </a:p>
          <a:p>
            <a:r>
              <a:rPr lang="en-US" sz="1200" kern="1200" baseline="0">
                <a:solidFill>
                  <a:schemeClr val="tx1"/>
                </a:solidFill>
                <a:latin typeface="Arial" charset="0"/>
                <a:ea typeface="ＭＳ Ｐゴシック" pitchFamily="-107" charset="-128"/>
                <a:cs typeface="ＭＳ Ｐゴシック" pitchFamily="-107" charset="-128"/>
              </a:rPr>
              <a:t>reported in [SIMM93].</a:t>
            </a: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Another interesting </a:t>
            </a:r>
            <a:r>
              <a:rPr lang="en-US" sz="1200" kern="1200" baseline="0" err="1">
                <a:solidFill>
                  <a:schemeClr val="tx1"/>
                </a:solidFill>
                <a:latin typeface="Arial" charset="0"/>
                <a:ea typeface="ＭＳ Ｐゴシック" pitchFamily="-107" charset="-128"/>
                <a:cs typeface="ＭＳ Ｐゴシック" pitchFamily="-107" charset="-128"/>
              </a:rPr>
              <a:t>multiletter</a:t>
            </a:r>
            <a:r>
              <a:rPr lang="en-US" sz="1200" kern="1200" baseline="0">
                <a:solidFill>
                  <a:schemeClr val="tx1"/>
                </a:solidFill>
                <a:latin typeface="Arial" charset="0"/>
                <a:ea typeface="ＭＳ Ｐゴシック" pitchFamily="-107" charset="-128"/>
                <a:cs typeface="ＭＳ Ｐゴシック" pitchFamily="-107" charset="-128"/>
              </a:rPr>
              <a:t> cipher is the Hill cipher, developed by the mathematician</a:t>
            </a:r>
          </a:p>
          <a:p>
            <a:r>
              <a:rPr lang="en-US" sz="1200" kern="1200" baseline="0">
                <a:solidFill>
                  <a:schemeClr val="tx1"/>
                </a:solidFill>
                <a:latin typeface="Arial" charset="0"/>
                <a:ea typeface="ＭＳ Ｐゴシック" pitchFamily="-107" charset="-128"/>
                <a:cs typeface="ＭＳ Ｐゴシック" pitchFamily="-107" charset="-128"/>
              </a:rPr>
              <a:t>Lester Hill in 1929.</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Before describing the Hill cipher, let us briefly</a:t>
            </a:r>
          </a:p>
          <a:p>
            <a:r>
              <a:rPr lang="en-US" sz="1200" kern="1200" baseline="0">
                <a:solidFill>
                  <a:schemeClr val="tx1"/>
                </a:solidFill>
                <a:latin typeface="Arial" charset="0"/>
                <a:ea typeface="ＭＳ Ｐゴシック" pitchFamily="-107" charset="-128"/>
                <a:cs typeface="ＭＳ Ｐゴシック" pitchFamily="-107" charset="-128"/>
              </a:rPr>
              <a:t>review some terminology from linear algebra. In this discussion, we are concerned</a:t>
            </a:r>
          </a:p>
          <a:p>
            <a:r>
              <a:rPr lang="en-US" sz="1200" kern="1200" baseline="0">
                <a:solidFill>
                  <a:schemeClr val="tx1"/>
                </a:solidFill>
                <a:latin typeface="Arial" charset="0"/>
                <a:ea typeface="ＭＳ Ｐゴシック" pitchFamily="-107" charset="-128"/>
                <a:cs typeface="ＭＳ Ｐゴシック" pitchFamily="-107" charset="-128"/>
              </a:rPr>
              <a:t>with matrix arithmetic modulo 26. For the reader who needs a refresher on matrix</a:t>
            </a:r>
          </a:p>
          <a:p>
            <a:r>
              <a:rPr lang="en-US" sz="1200" kern="1200" baseline="0">
                <a:solidFill>
                  <a:schemeClr val="tx1"/>
                </a:solidFill>
                <a:latin typeface="Arial" charset="0"/>
                <a:ea typeface="ＭＳ Ｐゴシック" pitchFamily="-107" charset="-128"/>
                <a:cs typeface="ＭＳ Ｐゴシック" pitchFamily="-107" charset="-128"/>
              </a:rPr>
              <a:t>multiplication and inversion, see Appendix A.</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We define the inverse </a:t>
            </a:r>
            <a:r>
              <a:rPr lang="en-US" sz="1200" b="1" kern="1200" baseline="0">
                <a:solidFill>
                  <a:schemeClr val="tx1"/>
                </a:solidFill>
                <a:latin typeface="Arial" charset="0"/>
                <a:ea typeface="ＭＳ Ｐゴシック" pitchFamily="-107" charset="-128"/>
                <a:cs typeface="ＭＳ Ｐゴシック" pitchFamily="-107" charset="-128"/>
              </a:rPr>
              <a:t>M</a:t>
            </a:r>
            <a:r>
              <a:rPr lang="en-US" sz="1200" b="0" kern="1200" baseline="30000">
                <a:solidFill>
                  <a:schemeClr val="tx1"/>
                </a:solidFill>
                <a:latin typeface="Arial" charset="0"/>
                <a:ea typeface="ＭＳ Ｐゴシック" pitchFamily="-107" charset="-128"/>
                <a:cs typeface="ＭＳ Ｐゴシック" pitchFamily="-107" charset="-128"/>
              </a:rPr>
              <a:t>-1</a:t>
            </a:r>
            <a:r>
              <a:rPr lang="en-US" sz="1200" b="1" kern="1200" baseline="0">
                <a:solidFill>
                  <a:schemeClr val="tx1"/>
                </a:solidFill>
                <a:latin typeface="Arial" charset="0"/>
                <a:ea typeface="ＭＳ Ｐゴシック" pitchFamily="-107" charset="-128"/>
                <a:cs typeface="ＭＳ Ｐゴシック" pitchFamily="-107" charset="-128"/>
              </a:rPr>
              <a:t>  </a:t>
            </a:r>
            <a:r>
              <a:rPr lang="en-US" sz="1200" b="0" kern="1200" baseline="0">
                <a:solidFill>
                  <a:schemeClr val="tx1"/>
                </a:solidFill>
                <a:latin typeface="Arial" charset="0"/>
                <a:ea typeface="ＭＳ Ｐゴシック" pitchFamily="-107" charset="-128"/>
                <a:cs typeface="ＭＳ Ｐゴシック" pitchFamily="-107" charset="-128"/>
              </a:rPr>
              <a:t>of a square matrix </a:t>
            </a:r>
            <a:r>
              <a:rPr lang="en-US" sz="1200" b="1" kern="1200" baseline="0">
                <a:solidFill>
                  <a:schemeClr val="tx1"/>
                </a:solidFill>
                <a:latin typeface="Arial" charset="0"/>
                <a:ea typeface="ＭＳ Ｐゴシック" pitchFamily="-107" charset="-128"/>
                <a:cs typeface="ＭＳ Ｐゴシック" pitchFamily="-107" charset="-128"/>
              </a:rPr>
              <a:t>M  </a:t>
            </a:r>
            <a:r>
              <a:rPr lang="en-US" sz="1200" b="0" kern="1200" baseline="0">
                <a:solidFill>
                  <a:schemeClr val="tx1"/>
                </a:solidFill>
                <a:latin typeface="Arial" charset="0"/>
                <a:ea typeface="ＭＳ Ｐゴシック" pitchFamily="-107" charset="-128"/>
                <a:cs typeface="ＭＳ Ｐゴシック" pitchFamily="-107" charset="-128"/>
              </a:rPr>
              <a:t>by the equation</a:t>
            </a:r>
          </a:p>
          <a:p>
            <a:r>
              <a:rPr lang="en-US" sz="1200" b="1" kern="1200" baseline="0">
                <a:solidFill>
                  <a:schemeClr val="tx1"/>
                </a:solidFill>
                <a:latin typeface="Arial" charset="0"/>
                <a:ea typeface="ＭＳ Ｐゴシック" pitchFamily="-107" charset="-128"/>
                <a:cs typeface="ＭＳ Ｐゴシック" pitchFamily="-107" charset="-128"/>
              </a:rPr>
              <a:t>M (M</a:t>
            </a:r>
            <a:r>
              <a:rPr lang="en-US" sz="1200" b="0" kern="1200" baseline="30000">
                <a:solidFill>
                  <a:schemeClr val="tx1"/>
                </a:solidFill>
                <a:latin typeface="Arial" charset="0"/>
                <a:ea typeface="ＭＳ Ｐゴシック" pitchFamily="-107" charset="-128"/>
                <a:cs typeface="ＭＳ Ｐゴシック" pitchFamily="-107" charset="-128"/>
              </a:rPr>
              <a:t>-1</a:t>
            </a:r>
            <a:r>
              <a:rPr lang="en-US" sz="1200" b="1" kern="1200" baseline="0">
                <a:solidFill>
                  <a:schemeClr val="tx1"/>
                </a:solidFill>
                <a:latin typeface="Arial" charset="0"/>
                <a:ea typeface="ＭＳ Ｐゴシック" pitchFamily="-107" charset="-128"/>
                <a:cs typeface="ＭＳ Ｐゴシック" pitchFamily="-107" charset="-128"/>
              </a:rPr>
              <a:t> ) = M</a:t>
            </a:r>
            <a:r>
              <a:rPr lang="en-US" sz="1200" b="1" kern="1200" baseline="30000">
                <a:solidFill>
                  <a:schemeClr val="tx1"/>
                </a:solidFill>
                <a:latin typeface="Arial" charset="0"/>
                <a:ea typeface="ＭＳ Ｐゴシック" pitchFamily="-107" charset="-128"/>
                <a:cs typeface="ＭＳ Ｐゴシック" pitchFamily="-107" charset="-128"/>
              </a:rPr>
              <a:t>-1</a:t>
            </a:r>
            <a:r>
              <a:rPr lang="en-US" sz="1200" b="1" kern="1200" baseline="0">
                <a:solidFill>
                  <a:schemeClr val="tx1"/>
                </a:solidFill>
                <a:latin typeface="Arial" charset="0"/>
                <a:ea typeface="ＭＳ Ｐゴシック" pitchFamily="-107" charset="-128"/>
                <a:cs typeface="ＭＳ Ｐゴシック" pitchFamily="-107" charset="-128"/>
              </a:rPr>
              <a:t>M = I , </a:t>
            </a:r>
            <a:r>
              <a:rPr lang="en-US" sz="1200" b="0" kern="1200" baseline="0">
                <a:solidFill>
                  <a:schemeClr val="tx1"/>
                </a:solidFill>
                <a:latin typeface="Arial" charset="0"/>
                <a:ea typeface="ＭＳ Ｐゴシック" pitchFamily="-107" charset="-128"/>
                <a:cs typeface="ＭＳ Ｐゴシック" pitchFamily="-107" charset="-128"/>
              </a:rPr>
              <a:t>wher</a:t>
            </a:r>
            <a:r>
              <a:rPr lang="en-US" sz="1200" b="1" kern="1200" baseline="0">
                <a:solidFill>
                  <a:schemeClr val="tx1"/>
                </a:solidFill>
                <a:latin typeface="Arial" charset="0"/>
                <a:ea typeface="ＭＳ Ｐゴシック" pitchFamily="-107" charset="-128"/>
                <a:cs typeface="ＭＳ Ｐゴシック" pitchFamily="-107" charset="-128"/>
              </a:rPr>
              <a:t>e I  </a:t>
            </a:r>
            <a:r>
              <a:rPr lang="en-US" sz="1200" b="0" kern="1200" baseline="0">
                <a:solidFill>
                  <a:schemeClr val="tx1"/>
                </a:solidFill>
                <a:latin typeface="Arial" charset="0"/>
                <a:ea typeface="ＭＳ Ｐゴシック" pitchFamily="-107" charset="-128"/>
                <a:cs typeface="ＭＳ Ｐゴシック" pitchFamily="-107" charset="-128"/>
              </a:rPr>
              <a:t>is the identity matrix</a:t>
            </a:r>
            <a:r>
              <a:rPr lang="en-US" sz="1200" b="1" kern="1200" baseline="0">
                <a:solidFill>
                  <a:schemeClr val="tx1"/>
                </a:solidFill>
                <a:latin typeface="Arial" charset="0"/>
                <a:ea typeface="ＭＳ Ｐゴシック" pitchFamily="-107" charset="-128"/>
                <a:cs typeface="ＭＳ Ｐゴシック" pitchFamily="-107" charset="-128"/>
              </a:rPr>
              <a:t>. I  </a:t>
            </a:r>
            <a:r>
              <a:rPr lang="en-US" sz="1200" b="0" kern="1200" baseline="0">
                <a:solidFill>
                  <a:schemeClr val="tx1"/>
                </a:solidFill>
                <a:latin typeface="Arial" charset="0"/>
                <a:ea typeface="ＭＳ Ｐゴシック" pitchFamily="-107" charset="-128"/>
                <a:cs typeface="ＭＳ Ｐゴシック" pitchFamily="-107" charset="-128"/>
              </a:rPr>
              <a:t>is a square matrix that is all</a:t>
            </a:r>
          </a:p>
          <a:p>
            <a:r>
              <a:rPr lang="en-US" sz="1200" kern="1200" baseline="0">
                <a:solidFill>
                  <a:schemeClr val="tx1"/>
                </a:solidFill>
                <a:latin typeface="Arial" charset="0"/>
                <a:ea typeface="ＭＳ Ｐゴシック" pitchFamily="-107" charset="-128"/>
                <a:cs typeface="ＭＳ Ｐゴシック" pitchFamily="-107" charset="-128"/>
              </a:rPr>
              <a:t>zeros except for ones along the main diagonal from upper left to lower right. The</a:t>
            </a:r>
          </a:p>
          <a:p>
            <a:r>
              <a:rPr lang="en-US" sz="1200" kern="1200" baseline="0">
                <a:solidFill>
                  <a:schemeClr val="tx1"/>
                </a:solidFill>
                <a:latin typeface="Arial" charset="0"/>
                <a:ea typeface="ＭＳ Ｐゴシック" pitchFamily="-107" charset="-128"/>
                <a:cs typeface="ＭＳ Ｐゴシック" pitchFamily="-107" charset="-128"/>
              </a:rPr>
              <a:t>inverse of a matrix does not always exist, but when it does, it satisfies the preceding</a:t>
            </a:r>
          </a:p>
          <a:p>
            <a:r>
              <a:rPr lang="en-US" sz="1200" kern="1200" baseline="0">
                <a:solidFill>
                  <a:schemeClr val="tx1"/>
                </a:solidFill>
                <a:latin typeface="Arial" charset="0"/>
                <a:ea typeface="ＭＳ Ｐゴシック" pitchFamily="-107" charset="-128"/>
                <a:cs typeface="ＭＳ Ｐゴシック" pitchFamily="-107" charset="-128"/>
              </a:rPr>
              <a:t>equation.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To explain how the inverse of a matrix is computed, we begin with the concept</a:t>
            </a:r>
          </a:p>
          <a:p>
            <a:r>
              <a:rPr lang="en-US" sz="1200" kern="1200" baseline="0">
                <a:solidFill>
                  <a:schemeClr val="tx1"/>
                </a:solidFill>
                <a:latin typeface="Arial" charset="0"/>
                <a:ea typeface="ＭＳ Ｐゴシック" pitchFamily="-107" charset="-128"/>
                <a:cs typeface="ＭＳ Ｐゴシック" pitchFamily="-107" charset="-128"/>
              </a:rPr>
              <a:t>of determinant. For any square matrix (m * m ), the </a:t>
            </a:r>
            <a:r>
              <a:rPr lang="en-US" sz="1200" b="1" kern="1200" baseline="0">
                <a:solidFill>
                  <a:schemeClr val="tx1"/>
                </a:solidFill>
                <a:latin typeface="Arial" charset="0"/>
                <a:ea typeface="ＭＳ Ｐゴシック" pitchFamily="-107" charset="-128"/>
                <a:cs typeface="ＭＳ Ｐゴシック" pitchFamily="-107" charset="-128"/>
              </a:rPr>
              <a:t>determinant</a:t>
            </a:r>
            <a:r>
              <a:rPr lang="en-US" sz="1200" kern="1200" baseline="0">
                <a:solidFill>
                  <a:schemeClr val="tx1"/>
                </a:solidFill>
                <a:latin typeface="Arial" charset="0"/>
                <a:ea typeface="ＭＳ Ｐゴシック" pitchFamily="-107" charset="-128"/>
                <a:cs typeface="ＭＳ Ｐゴシック" pitchFamily="-107" charset="-128"/>
              </a:rPr>
              <a:t>  equals the sum of</a:t>
            </a:r>
          </a:p>
          <a:p>
            <a:r>
              <a:rPr lang="en-US" sz="1200" kern="1200" baseline="0">
                <a:solidFill>
                  <a:schemeClr val="tx1"/>
                </a:solidFill>
                <a:latin typeface="Arial" charset="0"/>
                <a:ea typeface="ＭＳ Ｐゴシック" pitchFamily="-107" charset="-128"/>
                <a:cs typeface="ＭＳ Ｐゴシック" pitchFamily="-107" charset="-128"/>
              </a:rPr>
              <a:t>all the products that can be formed by taking exactly one element from each row</a:t>
            </a:r>
          </a:p>
          <a:p>
            <a:r>
              <a:rPr lang="en-US" sz="1200" kern="1200" baseline="0">
                <a:solidFill>
                  <a:schemeClr val="tx1"/>
                </a:solidFill>
                <a:latin typeface="Arial" charset="0"/>
                <a:ea typeface="ＭＳ Ｐゴシック" pitchFamily="-107" charset="-128"/>
                <a:cs typeface="ＭＳ Ｐゴシック" pitchFamily="-107" charset="-128"/>
              </a:rPr>
              <a:t> and exactly one element from each column, with certain of the product terms preceded</a:t>
            </a:r>
          </a:p>
          <a:p>
            <a:r>
              <a:rPr lang="en-US" sz="1200" kern="1200" baseline="0">
                <a:solidFill>
                  <a:schemeClr val="tx1"/>
                </a:solidFill>
                <a:latin typeface="Arial" charset="0"/>
                <a:ea typeface="ＭＳ Ｐゴシック" pitchFamily="-107" charset="-128"/>
                <a:cs typeface="ＭＳ Ｐゴシック" pitchFamily="-107" charset="-128"/>
              </a:rPr>
              <a:t>by a minus sign.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This encryption algorithm takes m  successive plaintext letters</a:t>
            </a:r>
          </a:p>
          <a:p>
            <a:r>
              <a:rPr lang="en-US" sz="1200" kern="1200" baseline="0">
                <a:solidFill>
                  <a:schemeClr val="tx1"/>
                </a:solidFill>
                <a:latin typeface="Arial" charset="0"/>
                <a:ea typeface="ＭＳ Ｐゴシック" pitchFamily="-107" charset="-128"/>
                <a:cs typeface="ＭＳ Ｐゴシック" pitchFamily="-107" charset="-128"/>
              </a:rPr>
              <a:t>and substitutes for them m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letters. The substitution is determined</a:t>
            </a:r>
          </a:p>
          <a:p>
            <a:r>
              <a:rPr lang="en-US" sz="1200" kern="1200" baseline="0">
                <a:solidFill>
                  <a:schemeClr val="tx1"/>
                </a:solidFill>
                <a:latin typeface="Arial" charset="0"/>
                <a:ea typeface="ＭＳ Ｐゴシック" pitchFamily="-107" charset="-128"/>
                <a:cs typeface="ＭＳ Ｐゴシック" pitchFamily="-107" charset="-128"/>
              </a:rPr>
              <a:t>by m  linear equations in which each character is assigned a numerical value</a:t>
            </a:r>
          </a:p>
          <a:p>
            <a:r>
              <a:rPr lang="en-US" sz="1200" b="0" kern="1200" baseline="0">
                <a:solidFill>
                  <a:schemeClr val="tx1"/>
                </a:solidFill>
                <a:latin typeface="Arial" charset="0"/>
                <a:ea typeface="ＭＳ Ｐゴシック" pitchFamily="-107" charset="-128"/>
                <a:cs typeface="ＭＳ Ｐゴシック" pitchFamily="-107" charset="-128"/>
              </a:rPr>
              <a:t>(a =  0, b =  1, …. , z =  25).</a:t>
            </a:r>
          </a:p>
          <a:p>
            <a:endParaRPr lang="en-US" sz="1200" b="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As with </a:t>
            </a:r>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the strength of the Hill cipher is that it completely hides</a:t>
            </a:r>
          </a:p>
          <a:p>
            <a:r>
              <a:rPr lang="en-US" sz="1200" kern="1200" baseline="0">
                <a:solidFill>
                  <a:schemeClr val="tx1"/>
                </a:solidFill>
                <a:latin typeface="Arial" charset="0"/>
                <a:ea typeface="ＭＳ Ｐゴシック" pitchFamily="-107" charset="-128"/>
                <a:cs typeface="ＭＳ Ｐゴシック" pitchFamily="-107" charset="-128"/>
              </a:rPr>
              <a:t>single-letter frequencies. Indeed, with Hill, the use of a larger matrix hides more</a:t>
            </a:r>
          </a:p>
          <a:p>
            <a:r>
              <a:rPr lang="en-US" sz="1200" kern="1200" baseline="0">
                <a:solidFill>
                  <a:schemeClr val="tx1"/>
                </a:solidFill>
                <a:latin typeface="Arial" charset="0"/>
                <a:ea typeface="ＭＳ Ｐゴシック" pitchFamily="-107" charset="-128"/>
                <a:cs typeface="ＭＳ Ｐゴシック" pitchFamily="-107" charset="-128"/>
              </a:rPr>
              <a:t>frequency information. Thus, a 3 *  3 Hill cipher hides not only single-letter but</a:t>
            </a:r>
          </a:p>
          <a:p>
            <a:r>
              <a:rPr lang="en-US" sz="1200" kern="1200" baseline="0">
                <a:solidFill>
                  <a:schemeClr val="tx1"/>
                </a:solidFill>
                <a:latin typeface="Arial" charset="0"/>
                <a:ea typeface="ＭＳ Ｐゴシック" pitchFamily="-107" charset="-128"/>
                <a:cs typeface="ＭＳ Ｐゴシック" pitchFamily="-107" charset="-128"/>
              </a:rPr>
              <a:t>also two-letter frequency information.</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Although the Hill cipher is strong against a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-only attack, it is</a:t>
            </a:r>
          </a:p>
          <a:p>
            <a:r>
              <a:rPr lang="en-US" sz="1200" kern="1200" baseline="0">
                <a:solidFill>
                  <a:schemeClr val="tx1"/>
                </a:solidFill>
                <a:latin typeface="Arial" charset="0"/>
                <a:ea typeface="ＭＳ Ｐゴシック" pitchFamily="-107" charset="-128"/>
                <a:cs typeface="ＭＳ Ｐゴシック" pitchFamily="-107" charset="-128"/>
              </a:rPr>
              <a:t>easily broken with a known plaintext attack.</a:t>
            </a:r>
          </a:p>
          <a:p>
            <a:endParaRPr lang="en-US" sz="1200" b="0" kern="1200" baseline="0">
              <a:solidFill>
                <a:schemeClr val="tx1"/>
              </a:solidFill>
              <a:latin typeface="Arial" charset="0"/>
              <a:ea typeface="ＭＳ Ｐゴシック" pitchFamily="-107" charset="-128"/>
              <a:cs typeface="ＭＳ Ｐゴシック" pitchFamily="-107" charset="-128"/>
            </a:endParaRPr>
          </a:p>
          <a:p>
            <a:endParaRPr lang="en-US" b="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The best known, and one of the simplest, polyalphabetic ciphers</a:t>
            </a:r>
          </a:p>
          <a:p>
            <a:r>
              <a:rPr lang="en-US" sz="1200" kern="1200" baseline="0">
                <a:solidFill>
                  <a:schemeClr val="tx1"/>
                </a:solidFill>
                <a:latin typeface="Arial" charset="0"/>
                <a:ea typeface="ＭＳ Ｐゴシック" pitchFamily="-107" charset="-128"/>
                <a:cs typeface="ＭＳ Ｐゴシック" pitchFamily="-107" charset="-128"/>
              </a:rPr>
              <a:t>is the </a:t>
            </a:r>
            <a:r>
              <a:rPr lang="en-US" sz="1200" kern="1200" baseline="0" err="1">
                <a:solidFill>
                  <a:schemeClr val="tx1"/>
                </a:solidFill>
                <a:latin typeface="Arial" charset="0"/>
                <a:ea typeface="ＭＳ Ｐゴシック" pitchFamily="-107" charset="-128"/>
                <a:cs typeface="ＭＳ Ｐゴシック" pitchFamily="-107" charset="-128"/>
              </a:rPr>
              <a:t>Vigenère</a:t>
            </a:r>
            <a:r>
              <a:rPr lang="en-US" sz="1200" kern="1200" baseline="0">
                <a:solidFill>
                  <a:schemeClr val="tx1"/>
                </a:solidFill>
                <a:latin typeface="Arial" charset="0"/>
                <a:ea typeface="ＭＳ Ｐゴシック" pitchFamily="-107" charset="-128"/>
                <a:cs typeface="ＭＳ Ｐゴシック" pitchFamily="-107" charset="-128"/>
              </a:rPr>
              <a:t> cipher. In this scheme, the set of related </a:t>
            </a:r>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substitution</a:t>
            </a:r>
          </a:p>
          <a:p>
            <a:r>
              <a:rPr lang="en-US" sz="1200" kern="1200" baseline="0">
                <a:solidFill>
                  <a:schemeClr val="tx1"/>
                </a:solidFill>
                <a:latin typeface="Arial" charset="0"/>
                <a:ea typeface="ＭＳ Ｐゴシック" pitchFamily="-107" charset="-128"/>
                <a:cs typeface="ＭＳ Ｐゴシック" pitchFamily="-107" charset="-128"/>
              </a:rPr>
              <a:t>rules consists of the 26 Caesar ciphers with shifts of 0 through 25. Each cipher is</a:t>
            </a:r>
          </a:p>
          <a:p>
            <a:r>
              <a:rPr lang="en-US" sz="1200" kern="1200" baseline="0">
                <a:solidFill>
                  <a:schemeClr val="tx1"/>
                </a:solidFill>
                <a:latin typeface="Arial" charset="0"/>
                <a:ea typeface="ＭＳ Ｐゴシック" pitchFamily="-107" charset="-128"/>
                <a:cs typeface="ＭＳ Ｐゴシック" pitchFamily="-107" charset="-128"/>
              </a:rPr>
              <a:t>denoted by a key letter, which is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letter that substitutes for the plaintext</a:t>
            </a:r>
          </a:p>
          <a:p>
            <a:r>
              <a:rPr lang="en-US" sz="1200" kern="1200" baseline="0">
                <a:solidFill>
                  <a:schemeClr val="tx1"/>
                </a:solidFill>
                <a:latin typeface="Arial" charset="0"/>
                <a:ea typeface="ＭＳ Ｐゴシック" pitchFamily="-107" charset="-128"/>
                <a:cs typeface="ＭＳ Ｐゴシック" pitchFamily="-107" charset="-128"/>
              </a:rPr>
              <a:t>letter a. Thus, a Caesar cipher with a shift of 3 is denoted by the key value 3.</a:t>
            </a:r>
          </a:p>
          <a:p>
            <a:endParaRPr lang="en-US" sz="1200" kern="1200" baseline="0">
              <a:solidFill>
                <a:schemeClr val="tx1"/>
              </a:solidFill>
              <a:latin typeface="Arial" charset="0"/>
              <a:ea typeface="ＭＳ Ｐゴシック" pitchFamily="-107" charset="-128"/>
              <a:cs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48</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To encrypt a message, a key is needed that is as long as the message. Usually,</a:t>
            </a:r>
          </a:p>
          <a:p>
            <a:r>
              <a:rPr lang="en-US" sz="1200" kern="1200" baseline="0">
                <a:solidFill>
                  <a:schemeClr val="tx1"/>
                </a:solidFill>
                <a:latin typeface="Arial" charset="0"/>
                <a:ea typeface="ＭＳ Ｐゴシック" pitchFamily="-107" charset="-128"/>
                <a:cs typeface="ＭＳ Ｐゴシック" pitchFamily="-107" charset="-128"/>
              </a:rPr>
              <a:t>the key is a repeating keyword. For example, if the keyword is </a:t>
            </a:r>
            <a:r>
              <a:rPr lang="en-US" sz="1200" i="1" kern="1200" baseline="0">
                <a:solidFill>
                  <a:schemeClr val="tx1"/>
                </a:solidFill>
                <a:latin typeface="Arial" charset="0"/>
                <a:ea typeface="ＭＳ Ｐゴシック" pitchFamily="-107" charset="-128"/>
                <a:cs typeface="ＭＳ Ｐゴシック" pitchFamily="-107" charset="-128"/>
              </a:rPr>
              <a:t>deceptive</a:t>
            </a:r>
            <a:r>
              <a:rPr lang="en-US" sz="1200" kern="1200" baseline="0">
                <a:solidFill>
                  <a:schemeClr val="tx1"/>
                </a:solidFill>
                <a:latin typeface="Arial" charset="0"/>
                <a:ea typeface="ＭＳ Ｐゴシック" pitchFamily="-107" charset="-128"/>
                <a:cs typeface="ＭＳ Ｐゴシック" pitchFamily="-107" charset="-128"/>
              </a:rPr>
              <a:t>, the</a:t>
            </a:r>
          </a:p>
          <a:p>
            <a:r>
              <a:rPr lang="en-US" sz="1200" kern="1200" baseline="0">
                <a:solidFill>
                  <a:schemeClr val="tx1"/>
                </a:solidFill>
                <a:latin typeface="Arial" charset="0"/>
                <a:ea typeface="ＭＳ Ｐゴシック" pitchFamily="-107" charset="-128"/>
                <a:cs typeface="ＭＳ Ｐゴシック" pitchFamily="-107" charset="-128"/>
              </a:rPr>
              <a:t>message “we are discovered save yourself” is encrypted as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key: </a:t>
            </a:r>
            <a:r>
              <a:rPr lang="en-US" sz="1200" kern="1200" baseline="0" err="1">
                <a:solidFill>
                  <a:schemeClr val="tx1"/>
                </a:solidFill>
                <a:latin typeface="Arial" charset="0"/>
                <a:ea typeface="ＭＳ Ｐゴシック" pitchFamily="-107" charset="-128"/>
                <a:cs typeface="ＭＳ Ｐゴシック" pitchFamily="-107" charset="-128"/>
              </a:rPr>
              <a:t>deceptivedeceptivedeceptive</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plaintext: </a:t>
            </a:r>
            <a:r>
              <a:rPr lang="en-US" sz="1200" kern="1200" baseline="0" err="1">
                <a:solidFill>
                  <a:schemeClr val="tx1"/>
                </a:solidFill>
                <a:latin typeface="Arial" charset="0"/>
                <a:ea typeface="ＭＳ Ｐゴシック" pitchFamily="-107" charset="-128"/>
                <a:cs typeface="ＭＳ Ｐゴシック" pitchFamily="-107" charset="-128"/>
              </a:rPr>
              <a:t>wearediscoveredsaveyourself</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ZICVTWQNGRZGVTWAVZHCQYGLMGJ</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The strength of this cipher is that there are multiple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letters for</a:t>
            </a:r>
          </a:p>
          <a:p>
            <a:r>
              <a:rPr lang="en-US" sz="1200" kern="1200" baseline="0">
                <a:solidFill>
                  <a:schemeClr val="tx1"/>
                </a:solidFill>
                <a:latin typeface="Arial" charset="0"/>
                <a:ea typeface="ＭＳ Ｐゴシック" pitchFamily="-107" charset="-128"/>
                <a:cs typeface="ＭＳ Ｐゴシック" pitchFamily="-107" charset="-128"/>
              </a:rPr>
              <a:t>each plaintext letter, one for each unique letter of the keyword. Thus, the letter</a:t>
            </a:r>
          </a:p>
          <a:p>
            <a:r>
              <a:rPr lang="en-US" sz="1200" kern="1200" baseline="0">
                <a:solidFill>
                  <a:schemeClr val="tx1"/>
                </a:solidFill>
                <a:latin typeface="Arial" charset="0"/>
                <a:ea typeface="ＭＳ Ｐゴシック" pitchFamily="-107" charset="-128"/>
                <a:cs typeface="ＭＳ Ｐゴシック" pitchFamily="-107" charset="-128"/>
              </a:rPr>
              <a:t>frequency information is obscured. However, not all knowledge of the plaintext</a:t>
            </a:r>
          </a:p>
          <a:p>
            <a:r>
              <a:rPr lang="en-US" sz="1200" kern="1200" baseline="0">
                <a:solidFill>
                  <a:schemeClr val="tx1"/>
                </a:solidFill>
                <a:latin typeface="Arial" charset="0"/>
                <a:ea typeface="ＭＳ Ｐゴシック" pitchFamily="-107" charset="-128"/>
                <a:cs typeface="ＭＳ Ｐゴシック" pitchFamily="-107" charset="-128"/>
              </a:rPr>
              <a:t>structure is lost. For example, Figure 3.6 shows the frequency distribution for a</a:t>
            </a:r>
          </a:p>
          <a:p>
            <a:r>
              <a:rPr lang="en-US" sz="1200" kern="1200" baseline="0" err="1">
                <a:solidFill>
                  <a:schemeClr val="tx1"/>
                </a:solidFill>
                <a:latin typeface="Arial" charset="0"/>
                <a:ea typeface="ＭＳ Ｐゴシック" pitchFamily="-107" charset="-128"/>
                <a:cs typeface="ＭＳ Ｐゴシック" pitchFamily="-107" charset="-128"/>
              </a:rPr>
              <a:t>Vigenère</a:t>
            </a:r>
            <a:r>
              <a:rPr lang="en-US" sz="1200" kern="1200" baseline="0">
                <a:solidFill>
                  <a:schemeClr val="tx1"/>
                </a:solidFill>
                <a:latin typeface="Arial" charset="0"/>
                <a:ea typeface="ＭＳ Ｐゴシック" pitchFamily="-107" charset="-128"/>
                <a:cs typeface="ＭＳ Ｐゴシック" pitchFamily="-107" charset="-128"/>
              </a:rPr>
              <a:t> cipher with a keyword of length 9. An improvement is achieved over the</a:t>
            </a:r>
          </a:p>
          <a:p>
            <a:r>
              <a:rPr lang="en-US" sz="1200" kern="1200" baseline="0" err="1">
                <a:solidFill>
                  <a:schemeClr val="tx1"/>
                </a:solidFill>
                <a:latin typeface="Arial" charset="0"/>
                <a:ea typeface="ＭＳ Ｐゴシック" pitchFamily="-107" charset="-128"/>
                <a:cs typeface="ＭＳ Ｐゴシック" pitchFamily="-107" charset="-128"/>
              </a:rPr>
              <a:t>Playfair</a:t>
            </a:r>
            <a:r>
              <a:rPr lang="en-US" sz="1200" kern="1200" baseline="0">
                <a:solidFill>
                  <a:schemeClr val="tx1"/>
                </a:solidFill>
                <a:latin typeface="Arial" charset="0"/>
                <a:ea typeface="ＭＳ Ｐゴシック" pitchFamily="-107" charset="-128"/>
                <a:cs typeface="ＭＳ Ｐゴシック" pitchFamily="-107" charset="-128"/>
              </a:rPr>
              <a:t> cipher, but considerable frequency information remains.</a:t>
            </a:r>
          </a:p>
          <a:p>
            <a:endParaRPr lang="en-US" sz="1200" kern="1200" baseline="0">
              <a:solidFill>
                <a:schemeClr val="tx1"/>
              </a:solidFill>
              <a:latin typeface="Arial" charset="0"/>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49</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The best known, and one of the simplest, polyalphabetic ciphers</a:t>
            </a:r>
          </a:p>
          <a:p>
            <a:r>
              <a:rPr lang="en-US" sz="1200" kern="1200" baseline="0">
                <a:solidFill>
                  <a:schemeClr val="tx1"/>
                </a:solidFill>
                <a:latin typeface="Arial" charset="0"/>
                <a:ea typeface="ＭＳ Ｐゴシック" pitchFamily="-107" charset="-128"/>
                <a:cs typeface="ＭＳ Ｐゴシック" pitchFamily="-107" charset="-128"/>
              </a:rPr>
              <a:t>is the </a:t>
            </a:r>
            <a:r>
              <a:rPr lang="en-US" sz="1200" kern="1200" baseline="0" err="1">
                <a:solidFill>
                  <a:schemeClr val="tx1"/>
                </a:solidFill>
                <a:latin typeface="Arial" charset="0"/>
                <a:ea typeface="ＭＳ Ｐゴシック" pitchFamily="-107" charset="-128"/>
                <a:cs typeface="ＭＳ Ｐゴシック" pitchFamily="-107" charset="-128"/>
              </a:rPr>
              <a:t>Vigenère</a:t>
            </a:r>
            <a:r>
              <a:rPr lang="en-US" sz="1200" kern="1200" baseline="0">
                <a:solidFill>
                  <a:schemeClr val="tx1"/>
                </a:solidFill>
                <a:latin typeface="Arial" charset="0"/>
                <a:ea typeface="ＭＳ Ｐゴシック" pitchFamily="-107" charset="-128"/>
                <a:cs typeface="ＭＳ Ｐゴシック" pitchFamily="-107" charset="-128"/>
              </a:rPr>
              <a:t> cipher. In this scheme, the set of related </a:t>
            </a:r>
            <a:r>
              <a:rPr lang="en-US" sz="1200" kern="1200" baseline="0" err="1">
                <a:solidFill>
                  <a:schemeClr val="tx1"/>
                </a:solidFill>
                <a:latin typeface="Arial" charset="0"/>
                <a:ea typeface="ＭＳ Ｐゴシック" pitchFamily="-107" charset="-128"/>
                <a:cs typeface="ＭＳ Ｐゴシック" pitchFamily="-107" charset="-128"/>
              </a:rPr>
              <a:t>monoalphabetic</a:t>
            </a:r>
            <a:r>
              <a:rPr lang="en-US" sz="1200" kern="1200" baseline="0">
                <a:solidFill>
                  <a:schemeClr val="tx1"/>
                </a:solidFill>
                <a:latin typeface="Arial" charset="0"/>
                <a:ea typeface="ＭＳ Ｐゴシック" pitchFamily="-107" charset="-128"/>
                <a:cs typeface="ＭＳ Ｐゴシック" pitchFamily="-107" charset="-128"/>
              </a:rPr>
              <a:t> substitution</a:t>
            </a:r>
          </a:p>
          <a:p>
            <a:r>
              <a:rPr lang="en-US" sz="1200" kern="1200" baseline="0">
                <a:solidFill>
                  <a:schemeClr val="tx1"/>
                </a:solidFill>
                <a:latin typeface="Arial" charset="0"/>
                <a:ea typeface="ＭＳ Ｐゴシック" pitchFamily="-107" charset="-128"/>
                <a:cs typeface="ＭＳ Ｐゴシック" pitchFamily="-107" charset="-128"/>
              </a:rPr>
              <a:t>rules consists of the 26 Caesar ciphers with shifts of 0 through 25. Each cipher is</a:t>
            </a:r>
          </a:p>
          <a:p>
            <a:r>
              <a:rPr lang="en-US" sz="1200" kern="1200" baseline="0">
                <a:solidFill>
                  <a:schemeClr val="tx1"/>
                </a:solidFill>
                <a:latin typeface="Arial" charset="0"/>
                <a:ea typeface="ＭＳ Ｐゴシック" pitchFamily="-107" charset="-128"/>
                <a:cs typeface="ＭＳ Ｐゴシック" pitchFamily="-107" charset="-128"/>
              </a:rPr>
              <a:t>denoted by a key letter, which is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letter that substitutes for the plaintext</a:t>
            </a:r>
          </a:p>
          <a:p>
            <a:r>
              <a:rPr lang="en-US" sz="1200" kern="1200" baseline="0">
                <a:solidFill>
                  <a:schemeClr val="tx1"/>
                </a:solidFill>
                <a:latin typeface="Arial" charset="0"/>
                <a:ea typeface="ＭＳ Ｐゴシック" pitchFamily="-107" charset="-128"/>
                <a:cs typeface="ＭＳ Ｐゴシック" pitchFamily="-107" charset="-128"/>
              </a:rPr>
              <a:t>letter a. Thus, a Caesar cipher with a shift of 3 is denoted by the key value 3.</a:t>
            </a:r>
          </a:p>
          <a:p>
            <a:endParaRPr lang="en-US" sz="1200" kern="1200" baseline="0">
              <a:solidFill>
                <a:schemeClr val="tx1"/>
              </a:solidFill>
              <a:latin typeface="Arial" charset="0"/>
              <a:ea typeface="ＭＳ Ｐゴシック" pitchFamily="-107" charset="-128"/>
              <a:cs typeface="ＭＳ Ｐゴシック" pitchFamily="-107"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50</a:t>
            </a:fld>
            <a:endParaRPr lang="en-US"/>
          </a:p>
        </p:txBody>
      </p:sp>
    </p:spTree>
    <p:extLst>
      <p:ext uri="{BB962C8B-B14F-4D97-AF65-F5344CB8AC3E}">
        <p14:creationId xmlns:p14="http://schemas.microsoft.com/office/powerpoint/2010/main" val="37878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The periodic nature of the keyword can be eliminated by using a nonrepeating</a:t>
            </a:r>
          </a:p>
          <a:p>
            <a:r>
              <a:rPr lang="en-US" sz="1200" kern="1200" baseline="0">
                <a:solidFill>
                  <a:schemeClr val="tx1"/>
                </a:solidFill>
                <a:latin typeface="Arial" charset="0"/>
                <a:ea typeface="ＭＳ Ｐゴシック" pitchFamily="-107" charset="-128"/>
                <a:cs typeface="ＭＳ Ｐゴシック" pitchFamily="-107" charset="-128"/>
              </a:rPr>
              <a:t>keyword that is as long as the message itself. </a:t>
            </a:r>
            <a:r>
              <a:rPr lang="en-US" sz="1200" kern="1200" baseline="0" err="1">
                <a:solidFill>
                  <a:schemeClr val="tx1"/>
                </a:solidFill>
                <a:latin typeface="Arial" charset="0"/>
                <a:ea typeface="ＭＳ Ｐゴシック" pitchFamily="-107" charset="-128"/>
                <a:cs typeface="ＭＳ Ｐゴシック" pitchFamily="-107" charset="-128"/>
              </a:rPr>
              <a:t>Vigenère</a:t>
            </a:r>
            <a:r>
              <a:rPr lang="en-US" sz="1200" kern="1200" baseline="0">
                <a:solidFill>
                  <a:schemeClr val="tx1"/>
                </a:solidFill>
                <a:latin typeface="Arial" charset="0"/>
                <a:ea typeface="ＭＳ Ｐゴシック" pitchFamily="-107" charset="-128"/>
                <a:cs typeface="ＭＳ Ｐゴシック" pitchFamily="-107" charset="-128"/>
              </a:rPr>
              <a:t> proposed what is referred to</a:t>
            </a:r>
          </a:p>
          <a:p>
            <a:r>
              <a:rPr lang="en-US" sz="1200" kern="1200" baseline="0">
                <a:solidFill>
                  <a:schemeClr val="tx1"/>
                </a:solidFill>
                <a:latin typeface="Arial" charset="0"/>
                <a:ea typeface="ＭＳ Ｐゴシック" pitchFamily="-107" charset="-128"/>
                <a:cs typeface="ＭＳ Ｐゴシック" pitchFamily="-107" charset="-128"/>
              </a:rPr>
              <a:t>as an </a:t>
            </a:r>
            <a:r>
              <a:rPr lang="en-US" sz="1200" kern="1200" baseline="0" err="1">
                <a:solidFill>
                  <a:schemeClr val="tx1"/>
                </a:solidFill>
                <a:latin typeface="Arial" charset="0"/>
                <a:ea typeface="ＭＳ Ｐゴシック" pitchFamily="-107" charset="-128"/>
                <a:cs typeface="ＭＳ Ｐゴシック" pitchFamily="-107" charset="-128"/>
              </a:rPr>
              <a:t>autokey</a:t>
            </a:r>
            <a:r>
              <a:rPr lang="en-US" sz="1200" kern="1200" baseline="0">
                <a:solidFill>
                  <a:schemeClr val="tx1"/>
                </a:solidFill>
                <a:latin typeface="Arial" charset="0"/>
                <a:ea typeface="ＭＳ Ｐゴシック" pitchFamily="-107" charset="-128"/>
                <a:cs typeface="ＭＳ Ｐゴシック" pitchFamily="-107" charset="-128"/>
              </a:rPr>
              <a:t> system , in which a keyword is concatenated with the plaintext itself to</a:t>
            </a:r>
          </a:p>
          <a:p>
            <a:r>
              <a:rPr lang="en-US" sz="1200" kern="1200" baseline="0">
                <a:solidFill>
                  <a:schemeClr val="tx1"/>
                </a:solidFill>
                <a:latin typeface="Arial" charset="0"/>
                <a:ea typeface="ＭＳ Ｐゴシック" pitchFamily="-107" charset="-128"/>
                <a:cs typeface="ＭＳ Ｐゴシック" pitchFamily="-107" charset="-128"/>
              </a:rPr>
              <a:t>provide a running key. For our example,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key: 	</a:t>
            </a:r>
            <a:r>
              <a:rPr lang="en-US" sz="1200" kern="1200" baseline="0" err="1">
                <a:solidFill>
                  <a:schemeClr val="tx1"/>
                </a:solidFill>
                <a:latin typeface="Arial" charset="0"/>
                <a:ea typeface="ＭＳ Ｐゴシック" pitchFamily="-107" charset="-128"/>
                <a:cs typeface="ＭＳ Ｐゴシック" pitchFamily="-107" charset="-128"/>
              </a:rPr>
              <a:t>deceptivewearediscoveredsav</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plaintext: 	</a:t>
            </a:r>
            <a:r>
              <a:rPr lang="en-US" sz="1200" kern="1200" baseline="0" err="1">
                <a:solidFill>
                  <a:schemeClr val="tx1"/>
                </a:solidFill>
                <a:latin typeface="Arial" charset="0"/>
                <a:ea typeface="ＭＳ Ｐゴシック" pitchFamily="-107" charset="-128"/>
                <a:cs typeface="ＭＳ Ｐゴシック" pitchFamily="-107" charset="-128"/>
              </a:rPr>
              <a:t>wearediscoveredsaveyourself</a:t>
            </a:r>
            <a:endParaRPr lang="en-US" sz="12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a:t>
            </a:r>
            <a:r>
              <a:rPr lang="en-US" sz="600" kern="1200" baseline="0">
                <a:solidFill>
                  <a:schemeClr val="tx1"/>
                </a:solidFill>
                <a:latin typeface="Arial" charset="0"/>
                <a:ea typeface="ＭＳ Ｐゴシック" pitchFamily="-107" charset="-128"/>
                <a:cs typeface="ＭＳ Ｐゴシック" pitchFamily="-107" charset="-128"/>
              </a:rPr>
              <a:t>ZICVTWQNGKZEIIGASXSTSLVVWLA</a:t>
            </a:r>
            <a:endParaRPr lang="en-US" sz="1000" kern="1200" baseline="0">
              <a:solidFill>
                <a:schemeClr val="tx1"/>
              </a:solidFill>
              <a:latin typeface="Arial" charset="0"/>
              <a:ea typeface="ＭＳ Ｐゴシック" pitchFamily="-107" charset="-128"/>
              <a:cs typeface="ＭＳ Ｐゴシック" pitchFamily="-107" charset="-128"/>
            </a:endParaRP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Even this scheme is vulnerable to cryptanalysis. Because the key and the</a:t>
            </a:r>
          </a:p>
          <a:p>
            <a:r>
              <a:rPr lang="en-US" sz="1200" kern="1200" baseline="0">
                <a:solidFill>
                  <a:schemeClr val="tx1"/>
                </a:solidFill>
                <a:latin typeface="Arial" charset="0"/>
                <a:ea typeface="ＭＳ Ｐゴシック" pitchFamily="-107" charset="-128"/>
                <a:cs typeface="ＭＳ Ｐゴシック" pitchFamily="-107" charset="-128"/>
              </a:rPr>
              <a:t>plaintext share the same frequency distribution of letters, a statistical technique</a:t>
            </a:r>
          </a:p>
          <a:p>
            <a:r>
              <a:rPr lang="en-US" sz="1200" kern="1200" baseline="0">
                <a:solidFill>
                  <a:schemeClr val="tx1"/>
                </a:solidFill>
                <a:latin typeface="Arial" charset="0"/>
                <a:ea typeface="ＭＳ Ｐゴシック" pitchFamily="-107" charset="-128"/>
                <a:cs typeface="ＭＳ Ｐゴシック" pitchFamily="-107" charset="-128"/>
              </a:rPr>
              <a:t>can be applied. For example, e enciphered </a:t>
            </a:r>
            <a:r>
              <a:rPr lang="en-US" sz="1200" b="0" kern="1200" baseline="0">
                <a:solidFill>
                  <a:schemeClr val="tx1"/>
                </a:solidFill>
                <a:latin typeface="Arial" charset="0"/>
                <a:ea typeface="ＭＳ Ｐゴシック" pitchFamily="-107" charset="-128"/>
                <a:cs typeface="ＭＳ Ｐゴシック" pitchFamily="-107" charset="-128"/>
              </a:rPr>
              <a:t>by </a:t>
            </a:r>
            <a:r>
              <a:rPr lang="en-US" sz="1200" b="0" i="1" kern="1200" baseline="0">
                <a:solidFill>
                  <a:schemeClr val="tx1"/>
                </a:solidFill>
                <a:latin typeface="Arial" charset="0"/>
                <a:ea typeface="ＭＳ Ｐゴシック" pitchFamily="-107" charset="-128"/>
                <a:cs typeface="ＭＳ Ｐゴシック" pitchFamily="-107" charset="-128"/>
              </a:rPr>
              <a:t>e</a:t>
            </a:r>
            <a:r>
              <a:rPr lang="en-US" sz="1200" b="0" kern="1200" baseline="0">
                <a:solidFill>
                  <a:schemeClr val="tx1"/>
                </a:solidFill>
                <a:latin typeface="Arial" charset="0"/>
                <a:ea typeface="ＭＳ Ｐゴシック" pitchFamily="-107" charset="-128"/>
                <a:cs typeface="ＭＳ Ｐゴシック" pitchFamily="-107" charset="-128"/>
              </a:rPr>
              <a:t> , by Figure 3.5, can be expected to</a:t>
            </a:r>
          </a:p>
          <a:p>
            <a:r>
              <a:rPr lang="en-US" sz="1200" b="0" kern="1200" baseline="0">
                <a:solidFill>
                  <a:schemeClr val="tx1"/>
                </a:solidFill>
                <a:latin typeface="Arial" charset="0"/>
                <a:ea typeface="ＭＳ Ｐゴシック" pitchFamily="-107" charset="-128"/>
                <a:cs typeface="ＭＳ Ｐゴシック" pitchFamily="-107" charset="-128"/>
              </a:rPr>
              <a:t>occur with a frequency of (0.127</a:t>
            </a:r>
            <a:r>
              <a:rPr lang="en-US" sz="1200" b="0" kern="1200" baseline="30000">
                <a:solidFill>
                  <a:schemeClr val="tx1"/>
                </a:solidFill>
                <a:latin typeface="Arial" charset="0"/>
                <a:ea typeface="ＭＳ Ｐゴシック" pitchFamily="-107" charset="-128"/>
                <a:cs typeface="ＭＳ Ｐゴシック" pitchFamily="-107" charset="-128"/>
              </a:rPr>
              <a:t>)2</a:t>
            </a:r>
            <a:r>
              <a:rPr lang="en-US" sz="1200" b="0" kern="1200" baseline="0">
                <a:solidFill>
                  <a:schemeClr val="tx1"/>
                </a:solidFill>
                <a:latin typeface="Arial" charset="0"/>
                <a:ea typeface="ＭＳ Ｐゴシック" pitchFamily="-107" charset="-128"/>
                <a:cs typeface="ＭＳ Ｐゴシック" pitchFamily="-107" charset="-128"/>
              </a:rPr>
              <a:t> =  0.016, whereas</a:t>
            </a:r>
            <a:r>
              <a:rPr lang="en-US" sz="1200" b="0" i="1" kern="1200" baseline="0">
                <a:solidFill>
                  <a:schemeClr val="tx1"/>
                </a:solidFill>
                <a:latin typeface="Arial" charset="0"/>
                <a:ea typeface="ＭＳ Ｐゴシック" pitchFamily="-107" charset="-128"/>
                <a:cs typeface="ＭＳ Ｐゴシック" pitchFamily="-107" charset="-128"/>
              </a:rPr>
              <a:t> t </a:t>
            </a:r>
            <a:r>
              <a:rPr lang="en-US" sz="1200" b="0" kern="1200" baseline="0">
                <a:solidFill>
                  <a:schemeClr val="tx1"/>
                </a:solidFill>
                <a:latin typeface="Arial" charset="0"/>
                <a:ea typeface="ＭＳ Ｐゴシック" pitchFamily="-107" charset="-128"/>
                <a:cs typeface="ＭＳ Ｐゴシック" pitchFamily="-107" charset="-128"/>
              </a:rPr>
              <a:t>enciphered by </a:t>
            </a:r>
            <a:r>
              <a:rPr lang="en-US" sz="1200" b="0" i="1" kern="1200" baseline="0">
                <a:solidFill>
                  <a:schemeClr val="tx1"/>
                </a:solidFill>
                <a:latin typeface="Arial" charset="0"/>
                <a:ea typeface="ＭＳ Ｐゴシック" pitchFamily="-107" charset="-128"/>
                <a:cs typeface="ＭＳ Ｐゴシック" pitchFamily="-107" charset="-128"/>
              </a:rPr>
              <a:t>t</a:t>
            </a:r>
            <a:r>
              <a:rPr lang="en-US" sz="1200" b="0" kern="1200" baseline="0">
                <a:solidFill>
                  <a:schemeClr val="tx1"/>
                </a:solidFill>
                <a:latin typeface="Arial" charset="0"/>
                <a:ea typeface="ＭＳ Ｐゴシック" pitchFamily="-107" charset="-128"/>
                <a:cs typeface="ＭＳ Ｐゴシック" pitchFamily="-107" charset="-128"/>
              </a:rPr>
              <a:t>  would occur</a:t>
            </a:r>
          </a:p>
          <a:p>
            <a:r>
              <a:rPr lang="en-US" sz="1200" kern="1200" baseline="0">
                <a:solidFill>
                  <a:schemeClr val="tx1"/>
                </a:solidFill>
                <a:latin typeface="Arial" charset="0"/>
                <a:ea typeface="ＭＳ Ｐゴシック" pitchFamily="-107" charset="-128"/>
                <a:cs typeface="ＭＳ Ｐゴシック" pitchFamily="-107" charset="-128"/>
              </a:rPr>
              <a:t>only about half as often. These regularities can be exploited to achieve successful</a:t>
            </a:r>
          </a:p>
          <a:p>
            <a:r>
              <a:rPr lang="en-US" sz="1200" kern="1200" baseline="0">
                <a:solidFill>
                  <a:schemeClr val="tx1"/>
                </a:solidFill>
                <a:latin typeface="Arial" charset="0"/>
                <a:ea typeface="ＭＳ Ｐゴシック" pitchFamily="-107" charset="-128"/>
                <a:cs typeface="ＭＳ Ｐゴシック" pitchFamily="-107" charset="-128"/>
              </a:rPr>
              <a:t>cryptanalysis.</a:t>
            </a: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51</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The ultimate defense against such a cryptanalysis is to choose a</a:t>
            </a:r>
          </a:p>
          <a:p>
            <a:r>
              <a:rPr lang="en-US" sz="1200" kern="1200" baseline="0">
                <a:solidFill>
                  <a:schemeClr val="tx1"/>
                </a:solidFill>
                <a:latin typeface="Arial" charset="0"/>
                <a:ea typeface="ＭＳ Ｐゴシック" pitchFamily="-107" charset="-128"/>
                <a:cs typeface="ＭＳ Ｐゴシック" pitchFamily="-107" charset="-128"/>
              </a:rPr>
              <a:t>keyword that is as long as the plaintext and has no statistical relationship to it. Such</a:t>
            </a:r>
          </a:p>
          <a:p>
            <a:r>
              <a:rPr lang="en-US" sz="1200" kern="1200" baseline="0">
                <a:solidFill>
                  <a:schemeClr val="tx1"/>
                </a:solidFill>
                <a:latin typeface="Arial" charset="0"/>
                <a:ea typeface="ＭＳ Ｐゴシック" pitchFamily="-107" charset="-128"/>
                <a:cs typeface="ＭＳ Ｐゴシック" pitchFamily="-107" charset="-128"/>
              </a:rPr>
              <a:t>a system was introduced by an AT&amp;T engineer named Gilbert </a:t>
            </a:r>
            <a:r>
              <a:rPr lang="en-US" sz="1200" kern="1200" baseline="0" err="1">
                <a:solidFill>
                  <a:schemeClr val="tx1"/>
                </a:solidFill>
                <a:latin typeface="Arial" charset="0"/>
                <a:ea typeface="ＭＳ Ｐゴシック" pitchFamily="-107" charset="-128"/>
                <a:cs typeface="ＭＳ Ｐゴシック" pitchFamily="-107" charset="-128"/>
              </a:rPr>
              <a:t>Vernam</a:t>
            </a:r>
            <a:r>
              <a:rPr lang="en-US" sz="1200" kern="1200" baseline="0">
                <a:solidFill>
                  <a:schemeClr val="tx1"/>
                </a:solidFill>
                <a:latin typeface="Arial" charset="0"/>
                <a:ea typeface="ＭＳ Ｐゴシック" pitchFamily="-107" charset="-128"/>
                <a:cs typeface="ＭＳ Ｐゴシック" pitchFamily="-107" charset="-128"/>
              </a:rPr>
              <a:t> in 1918.</a:t>
            </a:r>
          </a:p>
          <a:p>
            <a:r>
              <a:rPr lang="en-US" sz="1200" kern="1200" baseline="0">
                <a:solidFill>
                  <a:schemeClr val="tx1"/>
                </a:solidFill>
                <a:latin typeface="Arial" charset="0"/>
                <a:ea typeface="ＭＳ Ｐゴシック" pitchFamily="-107" charset="-128"/>
                <a:cs typeface="ＭＳ Ｐゴシック" pitchFamily="-107" charset="-128"/>
              </a:rPr>
              <a:t> His system works on binary data (bits) rather than letters.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essence of this technique is the means of construction of the key. </a:t>
            </a:r>
            <a:r>
              <a:rPr lang="en-US" sz="1200" kern="1200" baseline="0" err="1">
                <a:solidFill>
                  <a:schemeClr val="tx1"/>
                </a:solidFill>
                <a:latin typeface="Arial" charset="0"/>
                <a:ea typeface="ＭＳ Ｐゴシック" pitchFamily="-107" charset="-128"/>
                <a:cs typeface="ＭＳ Ｐゴシック" pitchFamily="-107" charset="-128"/>
              </a:rPr>
              <a:t>Vernam</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proposed the use of a running loop of tape that eventually repeated the key, so</a:t>
            </a:r>
          </a:p>
          <a:p>
            <a:r>
              <a:rPr lang="en-US" sz="1200" kern="1200" baseline="0">
                <a:solidFill>
                  <a:schemeClr val="tx1"/>
                </a:solidFill>
                <a:latin typeface="Arial" charset="0"/>
                <a:ea typeface="ＭＳ Ｐゴシック" pitchFamily="-107" charset="-128"/>
                <a:cs typeface="ＭＳ Ｐゴシック" pitchFamily="-107" charset="-128"/>
              </a:rPr>
              <a:t>that in fact the system worked with a very long but repeating keyword. Although</a:t>
            </a:r>
          </a:p>
          <a:p>
            <a:r>
              <a:rPr lang="en-US" sz="1200" kern="1200" baseline="0">
                <a:solidFill>
                  <a:schemeClr val="tx1"/>
                </a:solidFill>
                <a:latin typeface="Arial" charset="0"/>
                <a:ea typeface="ＭＳ Ｐゴシック" pitchFamily="-107" charset="-128"/>
                <a:cs typeface="ＭＳ Ｐゴシック" pitchFamily="-107" charset="-128"/>
              </a:rPr>
              <a:t>such a scheme, with a long key, presents formidable cryptanalytic difficulties, it</a:t>
            </a:r>
          </a:p>
          <a:p>
            <a:r>
              <a:rPr lang="en-US" sz="1200" kern="1200" baseline="0">
                <a:solidFill>
                  <a:schemeClr val="tx1"/>
                </a:solidFill>
                <a:latin typeface="Arial" charset="0"/>
                <a:ea typeface="ＭＳ Ｐゴシック" pitchFamily="-107" charset="-128"/>
                <a:cs typeface="ＭＳ Ｐゴシック" pitchFamily="-107" charset="-128"/>
              </a:rPr>
              <a:t>can be broken with sufficient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the use of known or probable plaintext</a:t>
            </a:r>
          </a:p>
          <a:p>
            <a:r>
              <a:rPr lang="en-US" sz="1200" kern="1200" baseline="0">
                <a:solidFill>
                  <a:schemeClr val="tx1"/>
                </a:solidFill>
                <a:latin typeface="Arial" charset="0"/>
                <a:ea typeface="ＭＳ Ｐゴシック" pitchFamily="-107" charset="-128"/>
                <a:cs typeface="ＭＳ Ｐゴシック" pitchFamily="-107" charset="-128"/>
              </a:rPr>
              <a:t>sequences, or both.</a:t>
            </a:r>
          </a:p>
          <a:p>
            <a:endParaRPr lang="en-US">
              <a:latin typeface="Arial" pitchFamily="-1" charset="0"/>
              <a:ea typeface="ＭＳ Ｐゴシック" pitchFamily="-1" charset="-128"/>
              <a:cs typeface="ＭＳ Ｐゴシック" pitchFamily="-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52</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43114AD-DAFD-41DA-863F-8D7ADE8A126D}" type="slidenum">
              <a:rPr lang="de-DE" altLang="en-US" smtClean="0"/>
              <a:pPr>
                <a:defRPr/>
              </a:pPr>
              <a:t>15</a:t>
            </a:fld>
            <a:endParaRPr lang="de-DE" altLang="en-US"/>
          </a:p>
        </p:txBody>
      </p:sp>
    </p:spTree>
    <p:extLst>
      <p:ext uri="{BB962C8B-B14F-4D97-AF65-F5344CB8AC3E}">
        <p14:creationId xmlns:p14="http://schemas.microsoft.com/office/powerpoint/2010/main" val="2283980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An Army Signal Corp officer, Joseph </a:t>
            </a:r>
            <a:r>
              <a:rPr lang="en-US" sz="1200" kern="1200" baseline="0" err="1">
                <a:solidFill>
                  <a:schemeClr val="tx1"/>
                </a:solidFill>
                <a:latin typeface="Arial" charset="0"/>
                <a:ea typeface="ＭＳ Ｐゴシック" pitchFamily="-107" charset="-128"/>
                <a:cs typeface="ＭＳ Ｐゴシック" pitchFamily="-107" charset="-128"/>
              </a:rPr>
              <a:t>Mauborgne</a:t>
            </a:r>
            <a:r>
              <a:rPr lang="en-US" sz="1200" kern="1200" baseline="0">
                <a:solidFill>
                  <a:schemeClr val="tx1"/>
                </a:solidFill>
                <a:latin typeface="Arial" charset="0"/>
                <a:ea typeface="ＭＳ Ｐゴシック" pitchFamily="-107" charset="-128"/>
                <a:cs typeface="ＭＳ Ｐゴシック" pitchFamily="-107" charset="-128"/>
              </a:rPr>
              <a:t>, proposed an improvement to the</a:t>
            </a:r>
          </a:p>
          <a:p>
            <a:r>
              <a:rPr lang="en-US" sz="1200" kern="1200" baseline="0" err="1">
                <a:solidFill>
                  <a:schemeClr val="tx1"/>
                </a:solidFill>
                <a:latin typeface="Arial" charset="0"/>
                <a:ea typeface="ＭＳ Ｐゴシック" pitchFamily="-107" charset="-128"/>
                <a:cs typeface="ＭＳ Ｐゴシック" pitchFamily="-107" charset="-128"/>
              </a:rPr>
              <a:t>Vernam</a:t>
            </a:r>
            <a:r>
              <a:rPr lang="en-US" sz="1200" kern="1200" baseline="0">
                <a:solidFill>
                  <a:schemeClr val="tx1"/>
                </a:solidFill>
                <a:latin typeface="Arial" charset="0"/>
                <a:ea typeface="ＭＳ Ｐゴシック" pitchFamily="-107" charset="-128"/>
                <a:cs typeface="ＭＳ Ｐゴシック" pitchFamily="-107" charset="-128"/>
              </a:rPr>
              <a:t> cipher that yields the ultimate in security. </a:t>
            </a:r>
            <a:r>
              <a:rPr lang="en-US" sz="1200" kern="1200" baseline="0" err="1">
                <a:solidFill>
                  <a:schemeClr val="tx1"/>
                </a:solidFill>
                <a:latin typeface="Arial" charset="0"/>
                <a:ea typeface="ＭＳ Ｐゴシック" pitchFamily="-107" charset="-128"/>
                <a:cs typeface="ＭＳ Ｐゴシック" pitchFamily="-107" charset="-128"/>
              </a:rPr>
              <a:t>Mauborgne</a:t>
            </a:r>
            <a:r>
              <a:rPr lang="en-US" sz="1200" kern="1200" baseline="0">
                <a:solidFill>
                  <a:schemeClr val="tx1"/>
                </a:solidFill>
                <a:latin typeface="Arial" charset="0"/>
                <a:ea typeface="ＭＳ Ｐゴシック" pitchFamily="-107" charset="-128"/>
                <a:cs typeface="ＭＳ Ｐゴシック" pitchFamily="-107" charset="-128"/>
              </a:rPr>
              <a:t> suggested using a</a:t>
            </a:r>
          </a:p>
          <a:p>
            <a:r>
              <a:rPr lang="en-US" sz="1200" kern="1200" baseline="0">
                <a:solidFill>
                  <a:schemeClr val="tx1"/>
                </a:solidFill>
                <a:latin typeface="Arial" charset="0"/>
                <a:ea typeface="ＭＳ Ｐゴシック" pitchFamily="-107" charset="-128"/>
                <a:cs typeface="ＭＳ Ｐゴシック" pitchFamily="-107" charset="-128"/>
              </a:rPr>
              <a:t>random key that is as long as the message, so that the key need not be repeated. In</a:t>
            </a:r>
          </a:p>
          <a:p>
            <a:r>
              <a:rPr lang="en-US" sz="1200" kern="1200" baseline="0">
                <a:solidFill>
                  <a:schemeClr val="tx1"/>
                </a:solidFill>
                <a:latin typeface="Arial" charset="0"/>
                <a:ea typeface="ＭＳ Ｐゴシック" pitchFamily="-107" charset="-128"/>
                <a:cs typeface="ＭＳ Ｐゴシック" pitchFamily="-107" charset="-128"/>
              </a:rPr>
              <a:t>addition, the key is to be used to encrypt and decrypt a single message, and then is</a:t>
            </a:r>
          </a:p>
          <a:p>
            <a:r>
              <a:rPr lang="en-US" sz="1200" kern="1200" baseline="0">
                <a:solidFill>
                  <a:schemeClr val="tx1"/>
                </a:solidFill>
                <a:latin typeface="Arial" charset="0"/>
                <a:ea typeface="ＭＳ Ｐゴシック" pitchFamily="-107" charset="-128"/>
                <a:cs typeface="ＭＳ Ｐゴシック" pitchFamily="-107" charset="-128"/>
              </a:rPr>
              <a:t>discarded. Each new message requires a new key of the same length as the new message.</a:t>
            </a:r>
          </a:p>
          <a:p>
            <a:r>
              <a:rPr lang="en-US" sz="1200" kern="1200" baseline="0">
                <a:solidFill>
                  <a:schemeClr val="tx1"/>
                </a:solidFill>
                <a:latin typeface="Arial" charset="0"/>
                <a:ea typeface="ＭＳ Ｐゴシック" pitchFamily="-107" charset="-128"/>
                <a:cs typeface="ＭＳ Ｐゴシック" pitchFamily="-107" charset="-128"/>
              </a:rPr>
              <a:t>Such a scheme, known as a </a:t>
            </a:r>
            <a:r>
              <a:rPr lang="en-US" sz="1200" b="1" kern="1200" baseline="0">
                <a:solidFill>
                  <a:schemeClr val="tx1"/>
                </a:solidFill>
                <a:latin typeface="Arial" charset="0"/>
                <a:ea typeface="ＭＳ Ｐゴシック" pitchFamily="-107" charset="-128"/>
                <a:cs typeface="ＭＳ Ｐゴシック" pitchFamily="-107" charset="-128"/>
              </a:rPr>
              <a:t>one-time</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pad</a:t>
            </a:r>
            <a:r>
              <a:rPr lang="en-US" sz="1200" kern="1200" baseline="0">
                <a:solidFill>
                  <a:schemeClr val="tx1"/>
                </a:solidFill>
                <a:latin typeface="Arial" charset="0"/>
                <a:ea typeface="ＭＳ Ｐゴシック" pitchFamily="-107" charset="-128"/>
                <a:cs typeface="ＭＳ Ｐゴシック" pitchFamily="-107" charset="-128"/>
              </a:rPr>
              <a:t> , is unbreakable. It produces random</a:t>
            </a:r>
          </a:p>
          <a:p>
            <a:r>
              <a:rPr lang="en-US" sz="1200" kern="1200" baseline="0">
                <a:solidFill>
                  <a:schemeClr val="tx1"/>
                </a:solidFill>
                <a:latin typeface="Arial" charset="0"/>
                <a:ea typeface="ＭＳ Ｐゴシック" pitchFamily="-107" charset="-128"/>
                <a:cs typeface="ＭＳ Ｐゴシック" pitchFamily="-107" charset="-128"/>
              </a:rPr>
              <a:t>output that bears no statistical relationship to the plaintext. Because the </a:t>
            </a:r>
            <a:r>
              <a:rPr lang="en-US" sz="1200" kern="1200" baseline="0" err="1">
                <a:solidFill>
                  <a:schemeClr val="tx1"/>
                </a:solidFill>
                <a:latin typeface="Arial" charset="0"/>
                <a:ea typeface="ＭＳ Ｐゴシック" pitchFamily="-107" charset="-128"/>
                <a:cs typeface="ＭＳ Ｐゴシック" pitchFamily="-107" charset="-128"/>
              </a:rPr>
              <a:t>ciphertext</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contains no information whatsoever about the plaintext, there is simply no way to</a:t>
            </a:r>
          </a:p>
          <a:p>
            <a:r>
              <a:rPr lang="en-US" sz="1200" kern="1200" baseline="0">
                <a:solidFill>
                  <a:schemeClr val="tx1"/>
                </a:solidFill>
                <a:latin typeface="Arial" charset="0"/>
                <a:ea typeface="ＭＳ Ｐゴシック" pitchFamily="-107" charset="-128"/>
                <a:cs typeface="ＭＳ Ｐゴシック" pitchFamily="-107" charset="-128"/>
              </a:rPr>
              <a:t>break the code.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In fact, given any plaintext of equal length to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there is a key that</a:t>
            </a:r>
          </a:p>
          <a:p>
            <a:r>
              <a:rPr lang="en-US" sz="1200" kern="1200" baseline="0">
                <a:solidFill>
                  <a:schemeClr val="tx1"/>
                </a:solidFill>
                <a:latin typeface="Arial" charset="0"/>
                <a:ea typeface="ＭＳ Ｐゴシック" pitchFamily="-107" charset="-128"/>
                <a:cs typeface="ＭＳ Ｐゴシック" pitchFamily="-107" charset="-128"/>
              </a:rPr>
              <a:t>produces that plaintext. Therefore, if you did an exhaustive search of all possible</a:t>
            </a:r>
          </a:p>
          <a:p>
            <a:r>
              <a:rPr lang="en-US" sz="1200" kern="1200" baseline="0">
                <a:solidFill>
                  <a:schemeClr val="tx1"/>
                </a:solidFill>
                <a:latin typeface="Arial" charset="0"/>
                <a:ea typeface="ＭＳ Ｐゴシック" pitchFamily="-107" charset="-128"/>
                <a:cs typeface="ＭＳ Ｐゴシック" pitchFamily="-107" charset="-128"/>
              </a:rPr>
              <a:t>keys, you would end up with many legible plaintexts, with no way of knowing which</a:t>
            </a:r>
          </a:p>
          <a:p>
            <a:r>
              <a:rPr lang="en-US" sz="1200" kern="1200" baseline="0">
                <a:solidFill>
                  <a:schemeClr val="tx1"/>
                </a:solidFill>
                <a:latin typeface="Arial" charset="0"/>
                <a:ea typeface="ＭＳ Ｐゴシック" pitchFamily="-107" charset="-128"/>
                <a:cs typeface="ＭＳ Ｐゴシック" pitchFamily="-107" charset="-128"/>
              </a:rPr>
              <a:t>was the intended plaintext. Therefore, the code is unbreakable.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security of the one-time pad is entirely due to the randomness of</a:t>
            </a:r>
          </a:p>
          <a:p>
            <a:r>
              <a:rPr lang="en-US" sz="1200" kern="1200" baseline="0">
                <a:solidFill>
                  <a:schemeClr val="tx1"/>
                </a:solidFill>
                <a:latin typeface="Arial" charset="0"/>
                <a:ea typeface="ＭＳ Ｐゴシック" pitchFamily="-107" charset="-128"/>
                <a:cs typeface="ＭＳ Ｐゴシック" pitchFamily="-107" charset="-128"/>
              </a:rPr>
              <a:t>the key. If the stream of characters that constitute the key is truly random, then the</a:t>
            </a:r>
          </a:p>
          <a:p>
            <a:r>
              <a:rPr lang="en-US" sz="1200" kern="1200" baseline="0">
                <a:solidFill>
                  <a:schemeClr val="tx1"/>
                </a:solidFill>
                <a:latin typeface="Arial" charset="0"/>
                <a:ea typeface="ＭＳ Ｐゴシック" pitchFamily="-107" charset="-128"/>
                <a:cs typeface="ＭＳ Ｐゴシック" pitchFamily="-107" charset="-128"/>
              </a:rPr>
              <a:t>stream of characters that constitute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will be truly random. Thus, there</a:t>
            </a:r>
          </a:p>
          <a:p>
            <a:r>
              <a:rPr lang="en-US" sz="1200" kern="1200" baseline="0">
                <a:solidFill>
                  <a:schemeClr val="tx1"/>
                </a:solidFill>
                <a:latin typeface="Arial" charset="0"/>
                <a:ea typeface="ＭＳ Ｐゴシック" pitchFamily="-107" charset="-128"/>
                <a:cs typeface="ＭＳ Ｐゴシック" pitchFamily="-107" charset="-128"/>
              </a:rPr>
              <a:t>are no patterns or regularities that a cryptanalyst can use to attack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a:t>
            </a:r>
            <a:endParaRPr lang="en-AU">
              <a:latin typeface="Arial" pitchFamily="-1" charset="0"/>
              <a:ea typeface="Arial" pitchFamily="-1" charset="0"/>
              <a:cs typeface="Arial" pitchFamily="-1"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53</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In theory, we need look no further for a cipher. The one-time pad offers complete</a:t>
            </a:r>
          </a:p>
          <a:p>
            <a:r>
              <a:rPr lang="en-US" sz="1200" kern="1200" baseline="0">
                <a:solidFill>
                  <a:schemeClr val="tx1"/>
                </a:solidFill>
                <a:latin typeface="Arial" charset="0"/>
                <a:ea typeface="ＭＳ Ｐゴシック" pitchFamily="-107" charset="-128"/>
                <a:cs typeface="ＭＳ Ｐゴシック" pitchFamily="-107" charset="-128"/>
              </a:rPr>
              <a:t>security but, in practice, has two fundamental difficulties: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1.  There is the practical problem of making large quantities of random keys.</a:t>
            </a:r>
          </a:p>
          <a:p>
            <a:r>
              <a:rPr lang="en-US" sz="1200" kern="1200" baseline="0">
                <a:solidFill>
                  <a:schemeClr val="tx1"/>
                </a:solidFill>
                <a:latin typeface="Arial" charset="0"/>
                <a:ea typeface="ＭＳ Ｐゴシック" pitchFamily="-107" charset="-128"/>
                <a:cs typeface="ＭＳ Ｐゴシック" pitchFamily="-107" charset="-128"/>
              </a:rPr>
              <a:t>Any heavily used system might require millions of random characters</a:t>
            </a:r>
          </a:p>
          <a:p>
            <a:r>
              <a:rPr lang="en-US" sz="1200" kern="1200" baseline="0">
                <a:solidFill>
                  <a:schemeClr val="tx1"/>
                </a:solidFill>
                <a:latin typeface="Arial" charset="0"/>
                <a:ea typeface="ＭＳ Ｐゴシック" pitchFamily="-107" charset="-128"/>
                <a:cs typeface="ＭＳ Ｐゴシック" pitchFamily="-107" charset="-128"/>
              </a:rPr>
              <a:t>on a regular basis. Supplying truly random characters in this volume is a</a:t>
            </a:r>
          </a:p>
          <a:p>
            <a:r>
              <a:rPr lang="en-US" sz="1200" kern="1200" baseline="0">
                <a:solidFill>
                  <a:schemeClr val="tx1"/>
                </a:solidFill>
                <a:latin typeface="Arial" charset="0"/>
                <a:ea typeface="ＭＳ Ｐゴシック" pitchFamily="-107" charset="-128"/>
                <a:cs typeface="ＭＳ Ｐゴシック" pitchFamily="-107" charset="-128"/>
              </a:rPr>
              <a:t>significant task.</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2.  Even more daunting is the problem of key distribution and protection. For</a:t>
            </a:r>
          </a:p>
          <a:p>
            <a:r>
              <a:rPr lang="en-US" sz="1200" kern="1200" baseline="0">
                <a:solidFill>
                  <a:schemeClr val="tx1"/>
                </a:solidFill>
                <a:latin typeface="Arial" charset="0"/>
                <a:ea typeface="ＭＳ Ｐゴシック" pitchFamily="-107" charset="-128"/>
                <a:cs typeface="ＭＳ Ｐゴシック" pitchFamily="-107" charset="-128"/>
              </a:rPr>
              <a:t>every message to be sent, a key of equal length is needed by both sender and</a:t>
            </a:r>
          </a:p>
          <a:p>
            <a:r>
              <a:rPr lang="en-US" sz="1200" kern="1200" baseline="0">
                <a:solidFill>
                  <a:schemeClr val="tx1"/>
                </a:solidFill>
                <a:latin typeface="Arial" charset="0"/>
                <a:ea typeface="ＭＳ Ｐゴシック" pitchFamily="-107" charset="-128"/>
                <a:cs typeface="ＭＳ Ｐゴシック" pitchFamily="-107" charset="-128"/>
              </a:rPr>
              <a:t>receiver. Thus, a mammoth key distribution problem exists.</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Because of these difficulties, the one-time pad is of limited utility and is useful</a:t>
            </a:r>
          </a:p>
          <a:p>
            <a:r>
              <a:rPr lang="en-US" sz="1200" kern="1200" baseline="0">
                <a:solidFill>
                  <a:schemeClr val="tx1"/>
                </a:solidFill>
                <a:latin typeface="Arial" charset="0"/>
                <a:ea typeface="ＭＳ Ｐゴシック" pitchFamily="-107" charset="-128"/>
                <a:cs typeface="ＭＳ Ｐゴシック" pitchFamily="-107" charset="-128"/>
              </a:rPr>
              <a:t>primarily for low-bandwidth channels requiring very high security.</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one-time pad is the only cryptosystem that exhibits what is referred to as</a:t>
            </a:r>
          </a:p>
          <a:p>
            <a:r>
              <a:rPr lang="en-US" sz="1200" i="1" kern="1200" baseline="0">
                <a:solidFill>
                  <a:schemeClr val="tx1"/>
                </a:solidFill>
                <a:latin typeface="Arial" charset="0"/>
                <a:ea typeface="ＭＳ Ｐゴシック" pitchFamily="-107" charset="-128"/>
                <a:cs typeface="ＭＳ Ｐゴシック" pitchFamily="-107" charset="-128"/>
              </a:rPr>
              <a:t>perfect</a:t>
            </a:r>
            <a:r>
              <a:rPr lang="en-US" sz="1200" kern="1200" baseline="0">
                <a:solidFill>
                  <a:schemeClr val="tx1"/>
                </a:solidFill>
                <a:latin typeface="Arial" charset="0"/>
                <a:ea typeface="ＭＳ Ｐゴシック" pitchFamily="-107" charset="-128"/>
                <a:cs typeface="ＭＳ Ｐゴシック" pitchFamily="-107" charset="-128"/>
              </a:rPr>
              <a:t> </a:t>
            </a:r>
            <a:r>
              <a:rPr lang="en-US" sz="1200" i="1" kern="1200" baseline="0">
                <a:solidFill>
                  <a:schemeClr val="tx1"/>
                </a:solidFill>
                <a:latin typeface="Arial" charset="0"/>
                <a:ea typeface="ＭＳ Ｐゴシック" pitchFamily="-107" charset="-128"/>
                <a:cs typeface="ＭＳ Ｐゴシック" pitchFamily="-107" charset="-128"/>
              </a:rPr>
              <a:t>secrecy</a:t>
            </a:r>
            <a:r>
              <a:rPr lang="en-US" sz="1200" kern="1200" baseline="0">
                <a:solidFill>
                  <a:schemeClr val="tx1"/>
                </a:solidFill>
                <a:latin typeface="Arial" charset="0"/>
                <a:ea typeface="ＭＳ Ｐゴシック" pitchFamily="-107" charset="-128"/>
                <a:cs typeface="ＭＳ Ｐゴシック" pitchFamily="-107" charset="-128"/>
              </a:rPr>
              <a:t> . This concept is explored in Appendix B.</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54</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All the techniques examined so far involve the substitution of a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symbol</a:t>
            </a:r>
          </a:p>
          <a:p>
            <a:r>
              <a:rPr lang="en-US" sz="1200" kern="1200" baseline="0">
                <a:solidFill>
                  <a:schemeClr val="tx1"/>
                </a:solidFill>
                <a:latin typeface="Arial" charset="0"/>
                <a:ea typeface="ＭＳ Ｐゴシック" pitchFamily="-107" charset="-128"/>
                <a:cs typeface="ＭＳ Ｐゴシック" pitchFamily="-107" charset="-128"/>
              </a:rPr>
              <a:t>for a plaintext symbol. A very different kind of mapping is achieved by performing</a:t>
            </a:r>
          </a:p>
          <a:p>
            <a:r>
              <a:rPr lang="en-US" sz="1200" kern="1200" baseline="0">
                <a:solidFill>
                  <a:schemeClr val="tx1"/>
                </a:solidFill>
                <a:latin typeface="Arial" charset="0"/>
                <a:ea typeface="ＭＳ Ｐゴシック" pitchFamily="-107" charset="-128"/>
                <a:cs typeface="ＭＳ Ｐゴシック" pitchFamily="-107" charset="-128"/>
              </a:rPr>
              <a:t>some sort of permutation on the plaintext letters. This technique is referred to as a</a:t>
            </a:r>
          </a:p>
          <a:p>
            <a:r>
              <a:rPr lang="en-US" sz="1200" b="1" kern="1200" baseline="0">
                <a:solidFill>
                  <a:schemeClr val="tx1"/>
                </a:solidFill>
                <a:latin typeface="Arial" charset="0"/>
                <a:ea typeface="ＭＳ Ｐゴシック" pitchFamily="-107" charset="-128"/>
                <a:cs typeface="ＭＳ Ｐゴシック" pitchFamily="-107" charset="-128"/>
              </a:rPr>
              <a:t>transposition</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cipher</a:t>
            </a:r>
            <a:r>
              <a:rPr lang="en-US" sz="1200" kern="1200" baseline="0">
                <a:solidFill>
                  <a:schemeClr val="tx1"/>
                </a:solidFill>
                <a:latin typeface="Arial" charset="0"/>
                <a:ea typeface="ＭＳ Ｐゴシック" pitchFamily="-107" charset="-128"/>
                <a:cs typeface="ＭＳ Ｐゴシック" pitchFamily="-107" charset="-128"/>
              </a:rPr>
              <a:t>.</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simplest such cipher is the </a:t>
            </a:r>
            <a:r>
              <a:rPr lang="en-US" sz="1200" b="1" kern="1200" baseline="0">
                <a:solidFill>
                  <a:schemeClr val="tx1"/>
                </a:solidFill>
                <a:latin typeface="Arial" charset="0"/>
                <a:ea typeface="ＭＳ Ｐゴシック" pitchFamily="-107" charset="-128"/>
                <a:cs typeface="ＭＳ Ｐゴシック" pitchFamily="-107" charset="-128"/>
              </a:rPr>
              <a:t>rail</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fence</a:t>
            </a:r>
            <a:r>
              <a:rPr lang="en-US" sz="1200" kern="1200" baseline="0">
                <a:solidFill>
                  <a:schemeClr val="tx1"/>
                </a:solidFill>
                <a:latin typeface="Arial" charset="0"/>
                <a:ea typeface="ＭＳ Ｐゴシック" pitchFamily="-107" charset="-128"/>
                <a:cs typeface="ＭＳ Ｐゴシック" pitchFamily="-107" charset="-128"/>
              </a:rPr>
              <a:t>  technique, in which the plaintext is</a:t>
            </a:r>
          </a:p>
          <a:p>
            <a:r>
              <a:rPr lang="en-US" sz="1200" kern="1200" baseline="0">
                <a:solidFill>
                  <a:schemeClr val="tx1"/>
                </a:solidFill>
                <a:latin typeface="Arial" charset="0"/>
                <a:ea typeface="ＭＳ Ｐゴシック" pitchFamily="-107" charset="-128"/>
                <a:cs typeface="ＭＳ Ｐゴシック" pitchFamily="-107" charset="-128"/>
              </a:rPr>
              <a:t>written down as a sequence of diagonals and then read off as a sequence of rows.</a:t>
            </a:r>
          </a:p>
          <a:p>
            <a:r>
              <a:rPr lang="en-US" sz="1200" kern="1200" baseline="0">
                <a:solidFill>
                  <a:schemeClr val="tx1"/>
                </a:solidFill>
                <a:latin typeface="Arial" charset="0"/>
                <a:ea typeface="ＭＳ Ｐゴシック" pitchFamily="-107" charset="-128"/>
                <a:cs typeface="ＭＳ Ｐゴシック" pitchFamily="-107" charset="-128"/>
              </a:rPr>
              <a:t>For example, to encipher the message “meet me after the toga party” with a rail</a:t>
            </a:r>
          </a:p>
          <a:p>
            <a:r>
              <a:rPr lang="en-US" sz="1200" kern="1200" baseline="0">
                <a:solidFill>
                  <a:schemeClr val="tx1"/>
                </a:solidFill>
                <a:latin typeface="Arial" charset="0"/>
                <a:ea typeface="ＭＳ Ｐゴシック" pitchFamily="-107" charset="-128"/>
                <a:cs typeface="ＭＳ Ｐゴシック" pitchFamily="-107" charset="-128"/>
              </a:rPr>
              <a:t>fence of depth 2, we write the following:</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m e m a t r h t g p r y</a:t>
            </a:r>
          </a:p>
          <a:p>
            <a:r>
              <a:rPr lang="en-US" sz="1200" kern="1200" baseline="0">
                <a:solidFill>
                  <a:schemeClr val="tx1"/>
                </a:solidFill>
                <a:latin typeface="Arial" charset="0"/>
                <a:ea typeface="ＭＳ Ｐゴシック" pitchFamily="-107" charset="-128"/>
                <a:cs typeface="ＭＳ Ｐゴシック" pitchFamily="-107" charset="-128"/>
              </a:rPr>
              <a:t>e t e f e t e o a </a:t>
            </a:r>
            <a:r>
              <a:rPr lang="en-US" sz="1200" kern="1200" baseline="0" err="1">
                <a:solidFill>
                  <a:schemeClr val="tx1"/>
                </a:solidFill>
                <a:latin typeface="Arial" charset="0"/>
                <a:ea typeface="ＭＳ Ｐゴシック" pitchFamily="-107" charset="-128"/>
                <a:cs typeface="ＭＳ Ｐゴシック" pitchFamily="-107" charset="-128"/>
              </a:rPr>
              <a:t>a</a:t>
            </a:r>
            <a:r>
              <a:rPr lang="en-US" sz="1200" kern="1200" baseline="0">
                <a:solidFill>
                  <a:schemeClr val="tx1"/>
                </a:solidFill>
                <a:latin typeface="Arial" charset="0"/>
                <a:ea typeface="ＭＳ Ｐゴシック" pitchFamily="-107" charset="-128"/>
                <a:cs typeface="ＭＳ Ｐゴシック" pitchFamily="-107" charset="-128"/>
              </a:rPr>
              <a:t> t</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encrypted message is</a:t>
            </a:r>
          </a:p>
          <a:p>
            <a:r>
              <a:rPr lang="en-US" sz="1200" kern="1200" baseline="0">
                <a:solidFill>
                  <a:schemeClr val="tx1"/>
                </a:solidFill>
                <a:latin typeface="Arial" charset="0"/>
                <a:ea typeface="ＭＳ Ｐゴシック" pitchFamily="-107" charset="-128"/>
                <a:cs typeface="ＭＳ Ｐゴシック" pitchFamily="-107" charset="-128"/>
              </a:rPr>
              <a:t>MEMATRHTGPRYETEFETEOAAT</a:t>
            </a:r>
            <a:endParaRPr lang="en-AU">
              <a:latin typeface="Arial" pitchFamily="-1" charset="0"/>
              <a:ea typeface="Arial" pitchFamily="-1" charset="0"/>
              <a:cs typeface="Arial" pitchFamily="-1"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a:p>
        </p:txBody>
      </p:sp>
    </p:spTree>
    <p:extLst>
      <p:ext uri="{BB962C8B-B14F-4D97-AF65-F5344CB8AC3E}">
        <p14:creationId xmlns:p14="http://schemas.microsoft.com/office/powerpoint/2010/main" val="2045574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All the techniques examined so far involve the substitution of a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symbol</a:t>
            </a:r>
          </a:p>
          <a:p>
            <a:r>
              <a:rPr lang="en-US" sz="1200" kern="1200" baseline="0">
                <a:solidFill>
                  <a:schemeClr val="tx1"/>
                </a:solidFill>
                <a:latin typeface="Arial" charset="0"/>
                <a:ea typeface="ＭＳ Ｐゴシック" pitchFamily="-107" charset="-128"/>
                <a:cs typeface="ＭＳ Ｐゴシック" pitchFamily="-107" charset="-128"/>
              </a:rPr>
              <a:t>for a plaintext symbol. A very different kind of mapping is achieved by performing</a:t>
            </a:r>
          </a:p>
          <a:p>
            <a:r>
              <a:rPr lang="en-US" sz="1200" kern="1200" baseline="0">
                <a:solidFill>
                  <a:schemeClr val="tx1"/>
                </a:solidFill>
                <a:latin typeface="Arial" charset="0"/>
                <a:ea typeface="ＭＳ Ｐゴシック" pitchFamily="-107" charset="-128"/>
                <a:cs typeface="ＭＳ Ｐゴシック" pitchFamily="-107" charset="-128"/>
              </a:rPr>
              <a:t>some sort of permutation on the plaintext letters. This technique is referred to as a</a:t>
            </a:r>
          </a:p>
          <a:p>
            <a:r>
              <a:rPr lang="en-US" sz="1200" b="1" kern="1200" baseline="0">
                <a:solidFill>
                  <a:schemeClr val="tx1"/>
                </a:solidFill>
                <a:latin typeface="Arial" charset="0"/>
                <a:ea typeface="ＭＳ Ｐゴシック" pitchFamily="-107" charset="-128"/>
                <a:cs typeface="ＭＳ Ｐゴシック" pitchFamily="-107" charset="-128"/>
              </a:rPr>
              <a:t>transposition</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cipher</a:t>
            </a:r>
            <a:r>
              <a:rPr lang="en-US" sz="1200" kern="1200" baseline="0">
                <a:solidFill>
                  <a:schemeClr val="tx1"/>
                </a:solidFill>
                <a:latin typeface="Arial" charset="0"/>
                <a:ea typeface="ＭＳ Ｐゴシック" pitchFamily="-107" charset="-128"/>
                <a:cs typeface="ＭＳ Ｐゴシック" pitchFamily="-107" charset="-128"/>
              </a:rPr>
              <a:t>.</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simplest such cipher is the </a:t>
            </a:r>
            <a:r>
              <a:rPr lang="en-US" sz="1200" b="1" kern="1200" baseline="0">
                <a:solidFill>
                  <a:schemeClr val="tx1"/>
                </a:solidFill>
                <a:latin typeface="Arial" charset="0"/>
                <a:ea typeface="ＭＳ Ｐゴシック" pitchFamily="-107" charset="-128"/>
                <a:cs typeface="ＭＳ Ｐゴシック" pitchFamily="-107" charset="-128"/>
              </a:rPr>
              <a:t>rail</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fence</a:t>
            </a:r>
            <a:r>
              <a:rPr lang="en-US" sz="1200" kern="1200" baseline="0">
                <a:solidFill>
                  <a:schemeClr val="tx1"/>
                </a:solidFill>
                <a:latin typeface="Arial" charset="0"/>
                <a:ea typeface="ＭＳ Ｐゴシック" pitchFamily="-107" charset="-128"/>
                <a:cs typeface="ＭＳ Ｐゴシック" pitchFamily="-107" charset="-128"/>
              </a:rPr>
              <a:t>  technique, in which the plaintext is</a:t>
            </a:r>
          </a:p>
          <a:p>
            <a:r>
              <a:rPr lang="en-US" sz="1200" kern="1200" baseline="0">
                <a:solidFill>
                  <a:schemeClr val="tx1"/>
                </a:solidFill>
                <a:latin typeface="Arial" charset="0"/>
                <a:ea typeface="ＭＳ Ｐゴシック" pitchFamily="-107" charset="-128"/>
                <a:cs typeface="ＭＳ Ｐゴシック" pitchFamily="-107" charset="-128"/>
              </a:rPr>
              <a:t>written down as a sequence of diagonals and then read off as a sequence of rows.</a:t>
            </a:r>
          </a:p>
          <a:p>
            <a:r>
              <a:rPr lang="en-US" sz="1200" kern="1200" baseline="0">
                <a:solidFill>
                  <a:schemeClr val="tx1"/>
                </a:solidFill>
                <a:latin typeface="Arial" charset="0"/>
                <a:ea typeface="ＭＳ Ｐゴシック" pitchFamily="-107" charset="-128"/>
                <a:cs typeface="ＭＳ Ｐゴシック" pitchFamily="-107" charset="-128"/>
              </a:rPr>
              <a:t>For example, to encipher the message “meet me after the toga party” with a rail</a:t>
            </a:r>
          </a:p>
          <a:p>
            <a:r>
              <a:rPr lang="en-US" sz="1200" kern="1200" baseline="0">
                <a:solidFill>
                  <a:schemeClr val="tx1"/>
                </a:solidFill>
                <a:latin typeface="Arial" charset="0"/>
                <a:ea typeface="ＭＳ Ｐゴシック" pitchFamily="-107" charset="-128"/>
                <a:cs typeface="ＭＳ Ｐゴシック" pitchFamily="-107" charset="-128"/>
              </a:rPr>
              <a:t>fence of depth 2, we write the following:</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m e m a t r h t g p r y</a:t>
            </a:r>
          </a:p>
          <a:p>
            <a:r>
              <a:rPr lang="en-US" sz="1200" kern="1200" baseline="0">
                <a:solidFill>
                  <a:schemeClr val="tx1"/>
                </a:solidFill>
                <a:latin typeface="Arial" charset="0"/>
                <a:ea typeface="ＭＳ Ｐゴシック" pitchFamily="-107" charset="-128"/>
                <a:cs typeface="ＭＳ Ｐゴシック" pitchFamily="-107" charset="-128"/>
              </a:rPr>
              <a:t>e t e f e t e o a </a:t>
            </a:r>
            <a:r>
              <a:rPr lang="en-US" sz="1200" kern="1200" baseline="0" err="1">
                <a:solidFill>
                  <a:schemeClr val="tx1"/>
                </a:solidFill>
                <a:latin typeface="Arial" charset="0"/>
                <a:ea typeface="ＭＳ Ｐゴシック" pitchFamily="-107" charset="-128"/>
                <a:cs typeface="ＭＳ Ｐゴシック" pitchFamily="-107" charset="-128"/>
              </a:rPr>
              <a:t>a</a:t>
            </a:r>
            <a:r>
              <a:rPr lang="en-US" sz="1200" kern="1200" baseline="0">
                <a:solidFill>
                  <a:schemeClr val="tx1"/>
                </a:solidFill>
                <a:latin typeface="Arial" charset="0"/>
                <a:ea typeface="ＭＳ Ｐゴシック" pitchFamily="-107" charset="-128"/>
                <a:cs typeface="ＭＳ Ｐゴシック" pitchFamily="-107" charset="-128"/>
              </a:rPr>
              <a:t> t</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encrypted message is</a:t>
            </a:r>
          </a:p>
          <a:p>
            <a:r>
              <a:rPr lang="en-US" sz="1200" kern="1200" baseline="0">
                <a:solidFill>
                  <a:schemeClr val="tx1"/>
                </a:solidFill>
                <a:latin typeface="Arial" charset="0"/>
                <a:ea typeface="ＭＳ Ｐゴシック" pitchFamily="-107" charset="-128"/>
                <a:cs typeface="ＭＳ Ｐゴシック" pitchFamily="-107" charset="-128"/>
              </a:rPr>
              <a:t>MEMATRHTGPRYETEFETEOAAT</a:t>
            </a:r>
            <a:endParaRPr lang="en-AU">
              <a:latin typeface="Arial" pitchFamily="-1" charset="0"/>
              <a:ea typeface="Arial" pitchFamily="-1" charset="0"/>
              <a:cs typeface="Arial" pitchFamily="-1"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56</a:t>
            </a:fld>
            <a:endParaRPr lang="en-US"/>
          </a:p>
        </p:txBody>
      </p:sp>
    </p:spTree>
    <p:extLst>
      <p:ext uri="{BB962C8B-B14F-4D97-AF65-F5344CB8AC3E}">
        <p14:creationId xmlns:p14="http://schemas.microsoft.com/office/powerpoint/2010/main" val="2570567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A more complex scheme is</a:t>
            </a:r>
          </a:p>
          <a:p>
            <a:r>
              <a:rPr lang="en-US" sz="1200" kern="1200" baseline="0">
                <a:solidFill>
                  <a:schemeClr val="tx1"/>
                </a:solidFill>
                <a:latin typeface="Arial" charset="0"/>
                <a:ea typeface="ＭＳ Ｐゴシック" pitchFamily="-107" charset="-128"/>
                <a:cs typeface="ＭＳ Ｐゴシック" pitchFamily="-107" charset="-128"/>
              </a:rPr>
              <a:t>to write the message in a rectangle, row by row, and read the message off, column</a:t>
            </a:r>
          </a:p>
          <a:p>
            <a:r>
              <a:rPr lang="en-US" sz="1200" kern="1200" baseline="0">
                <a:solidFill>
                  <a:schemeClr val="tx1"/>
                </a:solidFill>
                <a:latin typeface="Arial" charset="0"/>
                <a:ea typeface="ＭＳ Ｐゴシック" pitchFamily="-107" charset="-128"/>
                <a:cs typeface="ＭＳ Ｐゴシック" pitchFamily="-107" charset="-128"/>
              </a:rPr>
              <a:t>by column, but permute the order of the columns. The order of the columns then</a:t>
            </a:r>
          </a:p>
          <a:p>
            <a:r>
              <a:rPr lang="en-US" sz="1200" kern="1200" baseline="0">
                <a:solidFill>
                  <a:schemeClr val="tx1"/>
                </a:solidFill>
                <a:latin typeface="Arial" charset="0"/>
                <a:ea typeface="ＭＳ Ｐゴシック" pitchFamily="-107" charset="-128"/>
                <a:cs typeface="ＭＳ Ｐゴシック" pitchFamily="-107" charset="-128"/>
              </a:rPr>
              <a:t>becomes the key to the algorithm. For example,</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Key: 	4 3 1 2 5 6 7</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Plaintext: 	a t </a:t>
            </a:r>
            <a:r>
              <a:rPr lang="en-US" sz="1200" kern="1200" baseline="0" err="1">
                <a:solidFill>
                  <a:schemeClr val="tx1"/>
                </a:solidFill>
                <a:latin typeface="Arial" charset="0"/>
                <a:ea typeface="ＭＳ Ｐゴシック" pitchFamily="-107" charset="-128"/>
                <a:cs typeface="ＭＳ Ｐゴシック" pitchFamily="-107" charset="-128"/>
              </a:rPr>
              <a:t>t</a:t>
            </a:r>
            <a:r>
              <a:rPr lang="en-US" sz="1200" kern="1200" baseline="0">
                <a:solidFill>
                  <a:schemeClr val="tx1"/>
                </a:solidFill>
                <a:latin typeface="Arial" charset="0"/>
                <a:ea typeface="ＭＳ Ｐゴシック" pitchFamily="-107" charset="-128"/>
                <a:cs typeface="ＭＳ Ｐゴシック" pitchFamily="-107" charset="-128"/>
              </a:rPr>
              <a:t> a c k p</a:t>
            </a:r>
          </a:p>
          <a:p>
            <a:r>
              <a:rPr lang="en-US" sz="1200" kern="1200" baseline="0">
                <a:solidFill>
                  <a:schemeClr val="tx1"/>
                </a:solidFill>
                <a:latin typeface="Arial" charset="0"/>
                <a:ea typeface="ＭＳ Ｐゴシック" pitchFamily="-107" charset="-128"/>
                <a:cs typeface="ＭＳ Ｐゴシック" pitchFamily="-107" charset="-128"/>
              </a:rPr>
              <a:t>	o s t p o n e</a:t>
            </a:r>
          </a:p>
          <a:p>
            <a:r>
              <a:rPr lang="en-US" sz="1200" kern="1200" baseline="0">
                <a:solidFill>
                  <a:schemeClr val="tx1"/>
                </a:solidFill>
                <a:latin typeface="Arial" charset="0"/>
                <a:ea typeface="ＭＳ Ｐゴシック" pitchFamily="-107" charset="-128"/>
                <a:cs typeface="ＭＳ Ｐゴシック" pitchFamily="-107" charset="-128"/>
              </a:rPr>
              <a:t>	d u n t </a:t>
            </a:r>
            <a:r>
              <a:rPr lang="en-US" sz="1200" kern="1200" baseline="0" err="1">
                <a:solidFill>
                  <a:schemeClr val="tx1"/>
                </a:solidFill>
                <a:latin typeface="Arial" charset="0"/>
                <a:ea typeface="ＭＳ Ｐゴシック" pitchFamily="-107" charset="-128"/>
                <a:cs typeface="ＭＳ Ｐゴシック" pitchFamily="-107" charset="-128"/>
              </a:rPr>
              <a:t>i</a:t>
            </a:r>
            <a:r>
              <a:rPr lang="en-US" sz="1200" kern="1200" baseline="0">
                <a:solidFill>
                  <a:schemeClr val="tx1"/>
                </a:solidFill>
                <a:latin typeface="Arial" charset="0"/>
                <a:ea typeface="ＭＳ Ｐゴシック" pitchFamily="-107" charset="-128"/>
                <a:cs typeface="ＭＳ Ｐゴシック" pitchFamily="-107" charset="-128"/>
              </a:rPr>
              <a:t> l t</a:t>
            </a:r>
          </a:p>
          <a:p>
            <a:r>
              <a:rPr lang="en-US" sz="1200" kern="1200" baseline="0">
                <a:solidFill>
                  <a:schemeClr val="tx1"/>
                </a:solidFill>
                <a:latin typeface="Arial" charset="0"/>
                <a:ea typeface="ＭＳ Ｐゴシック" pitchFamily="-107" charset="-128"/>
                <a:cs typeface="ＭＳ Ｐゴシック" pitchFamily="-107" charset="-128"/>
              </a:rPr>
              <a:t>	w o a m x y z</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TTNAAPTMTSUOAODWCOIXKNLYPETZ</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 Thus, in this example, the key is 4312567. To encrypt, start with the column</a:t>
            </a:r>
          </a:p>
          <a:p>
            <a:r>
              <a:rPr lang="en-US" sz="1200" kern="1200" baseline="0">
                <a:solidFill>
                  <a:schemeClr val="tx1"/>
                </a:solidFill>
                <a:latin typeface="Arial" charset="0"/>
                <a:ea typeface="ＭＳ Ｐゴシック" pitchFamily="-107" charset="-128"/>
                <a:cs typeface="ＭＳ Ｐゴシック" pitchFamily="-107" charset="-128"/>
              </a:rPr>
              <a:t>that is labeled 1, in this case column 3. Write down all the letters in that column.</a:t>
            </a:r>
          </a:p>
          <a:p>
            <a:r>
              <a:rPr lang="en-US" sz="1200" kern="1200" baseline="0">
                <a:solidFill>
                  <a:schemeClr val="tx1"/>
                </a:solidFill>
                <a:latin typeface="Arial" charset="0"/>
                <a:ea typeface="ＭＳ Ｐゴシック" pitchFamily="-107" charset="-128"/>
                <a:cs typeface="ＭＳ Ｐゴシック" pitchFamily="-107" charset="-128"/>
              </a:rPr>
              <a:t>Proceed to column 4, which is labeled 2, then column 2, then column 1, then</a:t>
            </a:r>
          </a:p>
          <a:p>
            <a:r>
              <a:rPr lang="en-US" sz="1200" kern="1200" baseline="0">
                <a:solidFill>
                  <a:schemeClr val="tx1"/>
                </a:solidFill>
                <a:latin typeface="Arial" charset="0"/>
                <a:ea typeface="ＭＳ Ｐゴシック" pitchFamily="-107" charset="-128"/>
                <a:cs typeface="ＭＳ Ｐゴシック" pitchFamily="-107" charset="-128"/>
              </a:rPr>
              <a:t>columns 5, 6, and 7.</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A pure transposition cipher is easily recognized because it has the same letter</a:t>
            </a:r>
          </a:p>
          <a:p>
            <a:r>
              <a:rPr lang="en-US" sz="1200" kern="1200" baseline="0">
                <a:solidFill>
                  <a:schemeClr val="tx1"/>
                </a:solidFill>
                <a:latin typeface="Arial" charset="0"/>
                <a:ea typeface="ＭＳ Ｐゴシック" pitchFamily="-107" charset="-128"/>
                <a:cs typeface="ＭＳ Ｐゴシック" pitchFamily="-107" charset="-128"/>
              </a:rPr>
              <a:t>frequencies as the original plaintext. For the type of columnar transposition just</a:t>
            </a:r>
          </a:p>
          <a:p>
            <a:r>
              <a:rPr lang="en-US" sz="1200" kern="1200" baseline="0">
                <a:solidFill>
                  <a:schemeClr val="tx1"/>
                </a:solidFill>
                <a:latin typeface="Arial" charset="0"/>
                <a:ea typeface="ＭＳ Ｐゴシック" pitchFamily="-107" charset="-128"/>
                <a:cs typeface="ＭＳ Ｐゴシック" pitchFamily="-107" charset="-128"/>
              </a:rPr>
              <a:t>shown, cryptanalysis is fairly straightforward and involves laying out the </a:t>
            </a:r>
            <a:r>
              <a:rPr lang="en-US" sz="1200" kern="1200" baseline="0" err="1">
                <a:solidFill>
                  <a:schemeClr val="tx1"/>
                </a:solidFill>
                <a:latin typeface="Arial" charset="0"/>
                <a:ea typeface="ＭＳ Ｐゴシック" pitchFamily="-107" charset="-128"/>
                <a:cs typeface="ＭＳ Ｐゴシック" pitchFamily="-107" charset="-128"/>
              </a:rPr>
              <a:t>ciphertext</a:t>
            </a:r>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in a matrix and playing around with column positions. </a:t>
            </a:r>
            <a:r>
              <a:rPr lang="en-US" sz="1200" kern="1200" baseline="0" err="1">
                <a:solidFill>
                  <a:schemeClr val="tx1"/>
                </a:solidFill>
                <a:latin typeface="Arial" charset="0"/>
                <a:ea typeface="ＭＳ Ｐゴシック" pitchFamily="-107" charset="-128"/>
                <a:cs typeface="ＭＳ Ｐゴシック" pitchFamily="-107" charset="-128"/>
              </a:rPr>
              <a:t>Digram</a:t>
            </a:r>
            <a:r>
              <a:rPr lang="en-US" sz="1200" kern="1200" baseline="0">
                <a:solidFill>
                  <a:schemeClr val="tx1"/>
                </a:solidFill>
                <a:latin typeface="Arial" charset="0"/>
                <a:ea typeface="ＭＳ Ｐゴシック" pitchFamily="-107" charset="-128"/>
                <a:cs typeface="ＭＳ Ｐゴシック" pitchFamily="-107" charset="-128"/>
              </a:rPr>
              <a:t> and trigram</a:t>
            </a:r>
          </a:p>
          <a:p>
            <a:r>
              <a:rPr lang="en-US" sz="1200" kern="1200" baseline="0">
                <a:solidFill>
                  <a:schemeClr val="tx1"/>
                </a:solidFill>
                <a:latin typeface="Arial" charset="0"/>
                <a:ea typeface="ＭＳ Ｐゴシック" pitchFamily="-107" charset="-128"/>
                <a:cs typeface="ＭＳ Ｐゴシック" pitchFamily="-107" charset="-128"/>
              </a:rPr>
              <a:t>frequency tables can be useful.</a:t>
            </a:r>
          </a:p>
          <a:p>
            <a:endParaRPr lang="en-US" sz="1200" kern="1200" baseline="0">
              <a:solidFill>
                <a:schemeClr val="tx1"/>
              </a:solidFill>
              <a:latin typeface="Arial" charset="0"/>
              <a:ea typeface="ＭＳ Ｐゴシック" pitchFamily="-107" charset="-128"/>
              <a:cs typeface="ＭＳ Ｐゴシック" pitchFamily="-107" charset="-128"/>
            </a:endParaRPr>
          </a:p>
          <a:p>
            <a:r>
              <a:rPr lang="en-US" sz="1200" kern="1200" baseline="0">
                <a:solidFill>
                  <a:schemeClr val="tx1"/>
                </a:solidFill>
                <a:latin typeface="Arial" charset="0"/>
                <a:ea typeface="ＭＳ Ｐゴシック" pitchFamily="-107" charset="-128"/>
                <a:cs typeface="ＭＳ Ｐゴシック" pitchFamily="-107" charset="-128"/>
              </a:rPr>
              <a:t>The transposition cipher can be made significantly more secure by performing</a:t>
            </a:r>
          </a:p>
          <a:p>
            <a:r>
              <a:rPr lang="en-US" sz="1200" kern="1200" baseline="0">
                <a:solidFill>
                  <a:schemeClr val="tx1"/>
                </a:solidFill>
                <a:latin typeface="Arial" charset="0"/>
                <a:ea typeface="ＭＳ Ｐゴシック" pitchFamily="-107" charset="-128"/>
                <a:cs typeface="ＭＳ Ｐゴシック" pitchFamily="-107" charset="-128"/>
              </a:rPr>
              <a:t>more than one stage of transposition. The result is a more complex permutation</a:t>
            </a:r>
          </a:p>
          <a:p>
            <a:r>
              <a:rPr lang="en-US" sz="1200" kern="1200" baseline="0">
                <a:solidFill>
                  <a:schemeClr val="tx1"/>
                </a:solidFill>
                <a:latin typeface="Arial" charset="0"/>
                <a:ea typeface="ＭＳ Ｐゴシック" pitchFamily="-107" charset="-128"/>
                <a:cs typeface="ＭＳ Ｐゴシック" pitchFamily="-107" charset="-128"/>
              </a:rPr>
              <a:t>that is not easily reconstructed.</a:t>
            </a:r>
            <a:endParaRPr lang="en-US">
              <a:latin typeface="Arial" pitchFamily="-1" charset="0"/>
              <a:ea typeface="Arial" pitchFamily="-1" charset="0"/>
              <a:cs typeface="Arial" pitchFamily="-1"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57</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atin typeface="Arial" pitchFamily="-1" charset="0"/>
                <a:ea typeface="ＭＳ Ｐゴシック" pitchFamily="-1" charset="-128"/>
                <a:cs typeface="ＭＳ Ｐゴシック" pitchFamily="-1" charset="-128"/>
              </a:rPr>
              <a:t>Chapter 3 summary.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t>58</a:t>
            </a:fld>
            <a:endParaRPr lang="en-US"/>
          </a:p>
        </p:txBody>
      </p:sp>
    </p:spTree>
    <p:extLst>
      <p:ext uri="{BB962C8B-B14F-4D97-AF65-F5344CB8AC3E}">
        <p14:creationId xmlns:p14="http://schemas.microsoft.com/office/powerpoint/2010/main" val="35219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a:solidFill>
                  <a:srgbClr val="000000"/>
                </a:solidFill>
                <a:latin typeface="Tahoma" panose="020B0604030504040204" pitchFamily="34" charset="0"/>
                <a:ea typeface="Tahoma" panose="020B0604030504040204" pitchFamily="34" charset="0"/>
                <a:cs typeface="Tahoma" panose="020B0604030504040204" pitchFamily="34" charset="0"/>
              </a:rPr>
              <a:t>authentication factors= </a:t>
            </a:r>
            <a:r>
              <a:rPr lang="en-US" sz="120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err="1">
                <a:solidFill>
                  <a:srgbClr val="000000"/>
                </a:solidFill>
                <a:latin typeface="Tahoma" panose="020B0604030504040204" pitchFamily="34" charset="0"/>
                <a:ea typeface="Tahoma" panose="020B0604030504040204" pitchFamily="34" charset="0"/>
                <a:cs typeface="Tahoma" panose="020B0604030504040204" pitchFamily="34" charset="0"/>
              </a:rPr>
              <a:t>yếu</a:t>
            </a:r>
            <a:endParaRPr lang="en-US"/>
          </a:p>
        </p:txBody>
      </p:sp>
      <p:sp>
        <p:nvSpPr>
          <p:cNvPr id="4" name="Slide Number Placeholder 3"/>
          <p:cNvSpPr>
            <a:spLocks noGrp="1"/>
          </p:cNvSpPr>
          <p:nvPr>
            <p:ph type="sldNum" sz="quarter" idx="10"/>
          </p:nvPr>
        </p:nvSpPr>
        <p:spPr/>
        <p:txBody>
          <a:bodyPr/>
          <a:lstStyle/>
          <a:p>
            <a:fld id="{7B27BF64-F7CD-4FBE-82E1-2B4DD2565617}" type="slidenum">
              <a:rPr lang="en-US" smtClean="0"/>
              <a:t>16</a:t>
            </a:fld>
            <a:endParaRPr lang="en-US"/>
          </a:p>
        </p:txBody>
      </p:sp>
    </p:spTree>
    <p:extLst>
      <p:ext uri="{BB962C8B-B14F-4D97-AF65-F5344CB8AC3E}">
        <p14:creationId xmlns:p14="http://schemas.microsoft.com/office/powerpoint/2010/main" val="12119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r>
              <a:rPr lang="en-US" sz="1200" kern="1200" baseline="0">
                <a:solidFill>
                  <a:schemeClr val="tx1"/>
                </a:solidFill>
                <a:latin typeface="Arial" charset="0"/>
                <a:ea typeface="ＭＳ Ｐゴシック" pitchFamily="-107" charset="-128"/>
                <a:cs typeface="ＭＳ Ｐゴシック" pitchFamily="-107" charset="-128"/>
              </a:rPr>
              <a:t> Before beginning, we define some terms. An original message is known as the</a:t>
            </a:r>
          </a:p>
          <a:p>
            <a:r>
              <a:rPr lang="en-US" sz="1200" b="1" kern="1200" baseline="0">
                <a:solidFill>
                  <a:schemeClr val="tx1"/>
                </a:solidFill>
                <a:latin typeface="Arial" charset="0"/>
                <a:ea typeface="ＭＳ Ｐゴシック" pitchFamily="-107" charset="-128"/>
                <a:cs typeface="ＭＳ Ｐゴシック" pitchFamily="-107" charset="-128"/>
              </a:rPr>
              <a:t>plaintext</a:t>
            </a:r>
            <a:r>
              <a:rPr lang="en-US" sz="1200" kern="1200" baseline="0">
                <a:solidFill>
                  <a:schemeClr val="tx1"/>
                </a:solidFill>
                <a:latin typeface="Arial" charset="0"/>
                <a:ea typeface="ＭＳ Ｐゴシック" pitchFamily="-107" charset="-128"/>
                <a:cs typeface="ＭＳ Ｐゴシック" pitchFamily="-107" charset="-128"/>
              </a:rPr>
              <a:t>, while the coded message is called the </a:t>
            </a:r>
            <a:r>
              <a:rPr lang="en-US" sz="1200" b="1"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The process of converting</a:t>
            </a:r>
          </a:p>
          <a:p>
            <a:r>
              <a:rPr lang="en-US" sz="1200" kern="1200" baseline="0">
                <a:solidFill>
                  <a:schemeClr val="tx1"/>
                </a:solidFill>
                <a:latin typeface="Arial" charset="0"/>
                <a:ea typeface="ＭＳ Ｐゴシック" pitchFamily="-107" charset="-128"/>
                <a:cs typeface="ＭＳ Ｐゴシック" pitchFamily="-107" charset="-128"/>
              </a:rPr>
              <a:t>from plaintext to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is known as </a:t>
            </a:r>
            <a:r>
              <a:rPr lang="en-US" sz="1200" b="1" kern="1200" baseline="0">
                <a:solidFill>
                  <a:schemeClr val="tx1"/>
                </a:solidFill>
                <a:latin typeface="Arial" charset="0"/>
                <a:ea typeface="ＭＳ Ｐゴシック" pitchFamily="-107" charset="-128"/>
                <a:cs typeface="ＭＳ Ｐゴシック" pitchFamily="-107" charset="-128"/>
              </a:rPr>
              <a:t>enciphering</a:t>
            </a:r>
            <a:r>
              <a:rPr lang="en-US" sz="1200" kern="1200" baseline="0">
                <a:solidFill>
                  <a:schemeClr val="tx1"/>
                </a:solidFill>
                <a:latin typeface="Arial" charset="0"/>
                <a:ea typeface="ＭＳ Ｐゴシック" pitchFamily="-107" charset="-128"/>
                <a:cs typeface="ＭＳ Ｐゴシック" pitchFamily="-107" charset="-128"/>
              </a:rPr>
              <a:t> or </a:t>
            </a:r>
            <a:r>
              <a:rPr lang="en-US" sz="1200" b="1" kern="1200" baseline="0">
                <a:solidFill>
                  <a:schemeClr val="tx1"/>
                </a:solidFill>
                <a:latin typeface="Arial" charset="0"/>
                <a:ea typeface="ＭＳ Ｐゴシック" pitchFamily="-107" charset="-128"/>
                <a:cs typeface="ＭＳ Ｐゴシック" pitchFamily="-107" charset="-128"/>
              </a:rPr>
              <a:t>encryption</a:t>
            </a:r>
            <a:r>
              <a:rPr lang="en-US" sz="1200" kern="1200" baseline="0">
                <a:solidFill>
                  <a:schemeClr val="tx1"/>
                </a:solidFill>
                <a:latin typeface="Arial" charset="0"/>
                <a:ea typeface="ＭＳ Ｐゴシック" pitchFamily="-107" charset="-128"/>
                <a:cs typeface="ＭＳ Ｐゴシック" pitchFamily="-107" charset="-128"/>
              </a:rPr>
              <a:t>; restoring the</a:t>
            </a:r>
          </a:p>
          <a:p>
            <a:r>
              <a:rPr lang="en-US" sz="1200" kern="1200" baseline="0">
                <a:solidFill>
                  <a:schemeClr val="tx1"/>
                </a:solidFill>
                <a:latin typeface="Arial" charset="0"/>
                <a:ea typeface="ＭＳ Ｐゴシック" pitchFamily="-107" charset="-128"/>
                <a:cs typeface="ＭＳ Ｐゴシック" pitchFamily="-107" charset="-128"/>
              </a:rPr>
              <a:t>plaintext from the </a:t>
            </a:r>
            <a:r>
              <a:rPr lang="en-US" sz="1200" kern="1200" baseline="0" err="1">
                <a:solidFill>
                  <a:schemeClr val="tx1"/>
                </a:solidFill>
                <a:latin typeface="Arial" charset="0"/>
                <a:ea typeface="ＭＳ Ｐゴシック" pitchFamily="-107" charset="-128"/>
                <a:cs typeface="ＭＳ Ｐゴシック" pitchFamily="-107" charset="-128"/>
              </a:rPr>
              <a:t>ciphertext</a:t>
            </a:r>
            <a:r>
              <a:rPr lang="en-US" sz="1200" kern="1200" baseline="0">
                <a:solidFill>
                  <a:schemeClr val="tx1"/>
                </a:solidFill>
                <a:latin typeface="Arial" charset="0"/>
                <a:ea typeface="ＭＳ Ｐゴシック" pitchFamily="-107" charset="-128"/>
                <a:cs typeface="ＭＳ Ｐゴシック" pitchFamily="-107" charset="-128"/>
              </a:rPr>
              <a:t> is </a:t>
            </a:r>
            <a:r>
              <a:rPr lang="en-US" sz="1200" b="1" kern="1200" baseline="0">
                <a:solidFill>
                  <a:schemeClr val="tx1"/>
                </a:solidFill>
                <a:latin typeface="Arial" charset="0"/>
                <a:ea typeface="ＭＳ Ｐゴシック" pitchFamily="-107" charset="-128"/>
                <a:cs typeface="ＭＳ Ｐゴシック" pitchFamily="-107" charset="-128"/>
              </a:rPr>
              <a:t>deciphering</a:t>
            </a:r>
            <a:r>
              <a:rPr lang="en-US" sz="1200" kern="1200" baseline="0">
                <a:solidFill>
                  <a:schemeClr val="tx1"/>
                </a:solidFill>
                <a:latin typeface="Arial" charset="0"/>
                <a:ea typeface="ＭＳ Ｐゴシック" pitchFamily="-107" charset="-128"/>
                <a:cs typeface="ＭＳ Ｐゴシック" pitchFamily="-107" charset="-128"/>
              </a:rPr>
              <a:t> or </a:t>
            </a:r>
            <a:r>
              <a:rPr lang="en-US" sz="1200" b="1" kern="1200" baseline="0">
                <a:solidFill>
                  <a:schemeClr val="tx1"/>
                </a:solidFill>
                <a:latin typeface="Arial" charset="0"/>
                <a:ea typeface="ＭＳ Ｐゴシック" pitchFamily="-107" charset="-128"/>
                <a:cs typeface="ＭＳ Ｐゴシック" pitchFamily="-107" charset="-128"/>
              </a:rPr>
              <a:t>decryption</a:t>
            </a:r>
            <a:r>
              <a:rPr lang="en-US" sz="1200" kern="1200" baseline="0">
                <a:solidFill>
                  <a:schemeClr val="tx1"/>
                </a:solidFill>
                <a:latin typeface="Arial" charset="0"/>
                <a:ea typeface="ＭＳ Ｐゴシック" pitchFamily="-107" charset="-128"/>
                <a:cs typeface="ＭＳ Ｐゴシック" pitchFamily="-107" charset="-128"/>
              </a:rPr>
              <a:t>. The many schemes used</a:t>
            </a:r>
          </a:p>
          <a:p>
            <a:r>
              <a:rPr lang="en-US" sz="1200" kern="1200" baseline="0">
                <a:solidFill>
                  <a:schemeClr val="tx1"/>
                </a:solidFill>
                <a:latin typeface="Arial" charset="0"/>
                <a:ea typeface="ＭＳ Ｐゴシック" pitchFamily="-107" charset="-128"/>
                <a:cs typeface="ＭＳ Ｐゴシック" pitchFamily="-107" charset="-128"/>
              </a:rPr>
              <a:t>for encryption constitute the area of study known as </a:t>
            </a:r>
            <a:r>
              <a:rPr lang="en-US" sz="1200" b="1" kern="1200" baseline="0">
                <a:solidFill>
                  <a:schemeClr val="tx1"/>
                </a:solidFill>
                <a:latin typeface="Arial" charset="0"/>
                <a:ea typeface="ＭＳ Ｐゴシック" pitchFamily="-107" charset="-128"/>
                <a:cs typeface="ＭＳ Ｐゴシック" pitchFamily="-107" charset="-128"/>
              </a:rPr>
              <a:t>cryptography</a:t>
            </a:r>
            <a:r>
              <a:rPr lang="en-US" sz="1200" kern="1200" baseline="0">
                <a:solidFill>
                  <a:schemeClr val="tx1"/>
                </a:solidFill>
                <a:latin typeface="Arial" charset="0"/>
                <a:ea typeface="ＭＳ Ｐゴシック" pitchFamily="-107" charset="-128"/>
                <a:cs typeface="ＭＳ Ｐゴシック" pitchFamily="-107" charset="-128"/>
              </a:rPr>
              <a:t> Such a scheme</a:t>
            </a:r>
          </a:p>
          <a:p>
            <a:r>
              <a:rPr lang="en-US" sz="1200" kern="1200" baseline="0">
                <a:solidFill>
                  <a:schemeClr val="tx1"/>
                </a:solidFill>
                <a:latin typeface="Arial" charset="0"/>
                <a:ea typeface="ＭＳ Ｐゴシック" pitchFamily="-107" charset="-128"/>
                <a:cs typeface="ＭＳ Ｐゴシック" pitchFamily="-107" charset="-128"/>
              </a:rPr>
              <a:t>is known as a </a:t>
            </a:r>
            <a:r>
              <a:rPr lang="en-US" sz="1200" b="1" kern="1200" baseline="0">
                <a:solidFill>
                  <a:schemeClr val="tx1"/>
                </a:solidFill>
                <a:latin typeface="Arial" charset="0"/>
                <a:ea typeface="ＭＳ Ｐゴシック" pitchFamily="-107" charset="-128"/>
                <a:cs typeface="ＭＳ Ｐゴシック" pitchFamily="-107" charset="-128"/>
              </a:rPr>
              <a:t>cryptographic</a:t>
            </a:r>
            <a:r>
              <a:rPr lang="en-US" sz="1200" kern="1200" baseline="0">
                <a:solidFill>
                  <a:schemeClr val="tx1"/>
                </a:solidFill>
                <a:latin typeface="Arial" charset="0"/>
                <a:ea typeface="ＭＳ Ｐゴシック" pitchFamily="-107" charset="-128"/>
                <a:cs typeface="ＭＳ Ｐゴシック" pitchFamily="-107" charset="-128"/>
              </a:rPr>
              <a:t> </a:t>
            </a:r>
            <a:r>
              <a:rPr lang="en-US" sz="1200" b="1" kern="1200" baseline="0">
                <a:solidFill>
                  <a:schemeClr val="tx1"/>
                </a:solidFill>
                <a:latin typeface="Arial" charset="0"/>
                <a:ea typeface="ＭＳ Ｐゴシック" pitchFamily="-107" charset="-128"/>
                <a:cs typeface="ＭＳ Ｐゴシック" pitchFamily="-107" charset="-128"/>
              </a:rPr>
              <a:t>system</a:t>
            </a:r>
            <a:r>
              <a:rPr lang="en-US" sz="1200" kern="1200" baseline="0">
                <a:solidFill>
                  <a:schemeClr val="tx1"/>
                </a:solidFill>
                <a:latin typeface="Arial" charset="0"/>
                <a:ea typeface="ＭＳ Ｐゴシック" pitchFamily="-107" charset="-128"/>
                <a:cs typeface="ＭＳ Ｐゴシック" pitchFamily="-107" charset="-128"/>
              </a:rPr>
              <a:t> or a </a:t>
            </a:r>
            <a:r>
              <a:rPr lang="en-US" sz="1200" b="1" kern="1200" baseline="0">
                <a:solidFill>
                  <a:schemeClr val="tx1"/>
                </a:solidFill>
                <a:latin typeface="Arial" charset="0"/>
                <a:ea typeface="ＭＳ Ｐゴシック" pitchFamily="-107" charset="-128"/>
                <a:cs typeface="ＭＳ Ｐゴシック" pitchFamily="-107" charset="-128"/>
              </a:rPr>
              <a:t>cipher</a:t>
            </a:r>
            <a:r>
              <a:rPr lang="en-US" sz="1200" kern="1200" baseline="0">
                <a:solidFill>
                  <a:schemeClr val="tx1"/>
                </a:solidFill>
                <a:latin typeface="Arial" charset="0"/>
                <a:ea typeface="ＭＳ Ｐゴシック" pitchFamily="-107" charset="-128"/>
                <a:cs typeface="ＭＳ Ｐゴシック" pitchFamily="-107" charset="-128"/>
              </a:rPr>
              <a:t>. Techniques used for deciphering a</a:t>
            </a:r>
          </a:p>
          <a:p>
            <a:r>
              <a:rPr lang="en-US" sz="1200" kern="1200" baseline="0">
                <a:solidFill>
                  <a:schemeClr val="tx1"/>
                </a:solidFill>
                <a:latin typeface="Arial" charset="0"/>
                <a:ea typeface="ＭＳ Ｐゴシック" pitchFamily="-107" charset="-128"/>
                <a:cs typeface="ＭＳ Ｐゴシック" pitchFamily="-107" charset="-128"/>
              </a:rPr>
              <a:t>message without any knowledge of the enciphering details fall into the area of </a:t>
            </a:r>
            <a:r>
              <a:rPr lang="en-US" sz="1200" b="1" kern="1200" baseline="0">
                <a:solidFill>
                  <a:schemeClr val="tx1"/>
                </a:solidFill>
                <a:latin typeface="Arial" charset="0"/>
                <a:ea typeface="ＭＳ Ｐゴシック" pitchFamily="-107" charset="-128"/>
                <a:cs typeface="ＭＳ Ｐゴシック" pitchFamily="-107" charset="-128"/>
              </a:rPr>
              <a:t>cryptanalysis</a:t>
            </a:r>
            <a:r>
              <a:rPr lang="en-US" sz="1200" kern="1200" baseline="0">
                <a:solidFill>
                  <a:schemeClr val="tx1"/>
                </a:solidFill>
                <a:latin typeface="Arial" charset="0"/>
                <a:ea typeface="ＭＳ Ｐゴシック" pitchFamily="-107" charset="-128"/>
                <a:cs typeface="ＭＳ Ｐゴシック" pitchFamily="-107" charset="-128"/>
              </a:rPr>
              <a:t>.</a:t>
            </a:r>
          </a:p>
          <a:p>
            <a:r>
              <a:rPr lang="en-US" sz="1200" kern="1200" baseline="0">
                <a:solidFill>
                  <a:schemeClr val="tx1"/>
                </a:solidFill>
                <a:latin typeface="Arial" charset="0"/>
                <a:ea typeface="ＭＳ Ｐゴシック" pitchFamily="-107" charset="-128"/>
                <a:cs typeface="ＭＳ Ｐゴシック" pitchFamily="-107" charset="-128"/>
              </a:rPr>
              <a:t>Cryptanalysis is what the layperson calls “breaking the code.” The areas of</a:t>
            </a:r>
          </a:p>
          <a:p>
            <a:r>
              <a:rPr lang="en-US" sz="1200" kern="1200" baseline="0">
                <a:solidFill>
                  <a:schemeClr val="tx1"/>
                </a:solidFill>
                <a:latin typeface="Arial" charset="0"/>
                <a:ea typeface="ＭＳ Ｐゴシック" pitchFamily="-107" charset="-128"/>
                <a:cs typeface="ＭＳ Ｐゴシック" pitchFamily="-107" charset="-128"/>
              </a:rPr>
              <a:t>cryptography and cryptanalysis together are called </a:t>
            </a:r>
            <a:r>
              <a:rPr lang="en-US" sz="1200" b="1" kern="1200" baseline="0">
                <a:solidFill>
                  <a:schemeClr val="tx1"/>
                </a:solidFill>
                <a:latin typeface="Arial" charset="0"/>
                <a:ea typeface="ＭＳ Ｐゴシック" pitchFamily="-107" charset="-128"/>
                <a:cs typeface="ＭＳ Ｐゴシック" pitchFamily="-107" charset="-128"/>
              </a:rPr>
              <a:t>cryptology</a:t>
            </a:r>
            <a:r>
              <a:rPr lang="en-US" sz="1200" kern="1200" baseline="0">
                <a:solidFill>
                  <a:schemeClr val="tx1"/>
                </a:solidFill>
                <a:latin typeface="Arial" charset="0"/>
                <a:ea typeface="ＭＳ Ｐゴシック" pitchFamily="-107" charset="-128"/>
                <a:cs typeface="ＭＳ Ｐゴシック" pitchFamily="-107" charset="-128"/>
              </a:rPr>
              <a:t>.</a:t>
            </a:r>
            <a:endParaRPr lang="en-US">
              <a:latin typeface="Arial" pitchFamily="-1" charset="0"/>
              <a:ea typeface="ＭＳ Ｐゴシック" pitchFamily="-1" charset="-128"/>
              <a:cs typeface="ＭＳ Ｐゴシック" pitchFamily="-1" charset="-128"/>
            </a:endParaRPr>
          </a:p>
          <a:p>
            <a:endParaRPr lang="en-US">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a:p>
        </p:txBody>
      </p:sp>
    </p:spTree>
    <p:extLst>
      <p:ext uri="{BB962C8B-B14F-4D97-AF65-F5344CB8AC3E}">
        <p14:creationId xmlns:p14="http://schemas.microsoft.com/office/powerpoint/2010/main" val="174753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US">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a:p>
        </p:txBody>
      </p:sp>
    </p:spTree>
    <p:extLst>
      <p:ext uri="{BB962C8B-B14F-4D97-AF65-F5344CB8AC3E}">
        <p14:creationId xmlns:p14="http://schemas.microsoft.com/office/powerpoint/2010/main" val="1560459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endParaRPr lang="en-AU">
              <a:latin typeface="Arial" pitchFamily="-1" charset="0"/>
              <a:ea typeface="Arial" pitchFamily="-1" charset="0"/>
              <a:cs typeface="Arial" pitchFamily="-1"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a:p>
        </p:txBody>
      </p:sp>
    </p:spTree>
    <p:extLst>
      <p:ext uri="{BB962C8B-B14F-4D97-AF65-F5344CB8AC3E}">
        <p14:creationId xmlns:p14="http://schemas.microsoft.com/office/powerpoint/2010/main" val="309846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25" y="533400"/>
            <a:ext cx="4603750" cy="25908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effectLs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a:p>
        </p:txBody>
      </p:sp>
    </p:spTree>
    <p:extLst>
      <p:ext uri="{BB962C8B-B14F-4D97-AF65-F5344CB8AC3E}">
        <p14:creationId xmlns:p14="http://schemas.microsoft.com/office/powerpoint/2010/main" val="217692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32306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5520" y="281885"/>
            <a:ext cx="9313035" cy="792163"/>
          </a:xfrm>
        </p:spPr>
        <p:txBody>
          <a:bodyPr/>
          <a:lstStyle>
            <a:lvl1pPr>
              <a:defRPr sz="4000"/>
            </a:lvl1p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9477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260351"/>
            <a:ext cx="2590800" cy="60483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260351"/>
            <a:ext cx="7569200"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46911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775520" y="260649"/>
            <a:ext cx="8928992" cy="792163"/>
          </a:xfrm>
        </p:spPr>
        <p:txBody>
          <a:bodyPr/>
          <a:lstStyle>
            <a:lvl1pPr>
              <a:defRPr sz="4000"/>
            </a:lvl1pPr>
          </a:lstStyle>
          <a:p>
            <a:r>
              <a:rPr lang="en-US"/>
              <a:t>Click to edit Master title style</a:t>
            </a:r>
            <a:endParaRPr lang="en-GB"/>
          </a:p>
        </p:txBody>
      </p:sp>
      <p:sp>
        <p:nvSpPr>
          <p:cNvPr id="3" name="Text Placeholder 2"/>
          <p:cNvSpPr>
            <a:spLocks noGrp="1"/>
          </p:cNvSpPr>
          <p:nvPr>
            <p:ph type="body" sz="half" idx="1"/>
          </p:nvPr>
        </p:nvSpPr>
        <p:spPr>
          <a:xfrm>
            <a:off x="914400" y="1341439"/>
            <a:ext cx="5080000"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341438"/>
            <a:ext cx="5080000" cy="240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3900489"/>
            <a:ext cx="50800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2176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79510" y="253047"/>
            <a:ext cx="9002429" cy="799411"/>
          </a:xfrm>
        </p:spPr>
        <p:txBody>
          <a:bodyPr/>
          <a:lstStyle/>
          <a:p>
            <a:r>
              <a:rPr lang="en-US"/>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11"/>
          </p:nvPr>
        </p:nvSpPr>
        <p:spPr>
          <a:xfrm>
            <a:off x="101600" y="6172201"/>
            <a:ext cx="11460480" cy="235463"/>
          </a:xfrm>
        </p:spPr>
        <p:txBody>
          <a:bodyPr/>
          <a:lstStyle/>
          <a:p>
            <a:endParaRPr lang="en-US"/>
          </a:p>
        </p:txBody>
      </p:sp>
      <p:sp>
        <p:nvSpPr>
          <p:cNvPr id="4" name="Date Placeholder 3"/>
          <p:cNvSpPr>
            <a:spLocks noGrp="1"/>
          </p:cNvSpPr>
          <p:nvPr>
            <p:ph type="dt" sz="half" idx="10"/>
          </p:nvPr>
        </p:nvSpPr>
        <p:spPr/>
        <p:txBody>
          <a:bodyPr/>
          <a:lstStyle/>
          <a:p>
            <a:fld id="{A9DF6EFB-3F44-496C-A842-1E0B3D3B975A}" type="datetimeFigureOut">
              <a:rPr lang="en-US" smtClean="0"/>
              <a:t>3/22/2024</a:t>
            </a:fld>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a:p>
        </p:txBody>
      </p:sp>
    </p:spTree>
    <p:extLst>
      <p:ext uri="{BB962C8B-B14F-4D97-AF65-F5344CB8AC3E}">
        <p14:creationId xmlns:p14="http://schemas.microsoft.com/office/powerpoint/2010/main" val="2199223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3-Pictur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1"/>
          </p:nvPr>
        </p:nvSpPr>
        <p:spPr>
          <a:xfrm>
            <a:off x="125292" y="6172201"/>
            <a:ext cx="11460480" cy="235463"/>
          </a:xfrm>
        </p:spPr>
        <p:txBody>
          <a:bodyPr/>
          <a:lstStyle/>
          <a:p>
            <a:endParaRPr lang="en-US"/>
          </a:p>
        </p:txBody>
      </p:sp>
      <p:sp>
        <p:nvSpPr>
          <p:cNvPr id="3" name="Date Placeholder 2"/>
          <p:cNvSpPr>
            <a:spLocks noGrp="1"/>
          </p:cNvSpPr>
          <p:nvPr>
            <p:ph type="dt" sz="half" idx="10"/>
          </p:nvPr>
        </p:nvSpPr>
        <p:spPr/>
        <p:txBody>
          <a:bodyPr/>
          <a:lstStyle/>
          <a:p>
            <a:fld id="{A9DF6EFB-3F44-496C-A842-1E0B3D3B975A}" type="datetimeFigureOut">
              <a:rPr lang="en-US" smtClean="0"/>
              <a:t>3/22/2024</a:t>
            </a:fld>
            <a:endParaRPr lang="en-US"/>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a:p>
        </p:txBody>
      </p:sp>
      <p:sp>
        <p:nvSpPr>
          <p:cNvPr id="4" name="Picture Placeholder 3"/>
          <p:cNvSpPr>
            <a:spLocks noGrp="1"/>
          </p:cNvSpPr>
          <p:nvPr>
            <p:ph type="pic" sz="quarter" idx="13"/>
          </p:nvPr>
        </p:nvSpPr>
        <p:spPr>
          <a:xfrm>
            <a:off x="609600" y="1600200"/>
            <a:ext cx="10972800" cy="1066800"/>
          </a:xfrm>
        </p:spPr>
        <p:txBody>
          <a:bodyPr/>
          <a:lstStyle/>
          <a:p>
            <a:endParaRPr lang="en-IN"/>
          </a:p>
        </p:txBody>
      </p:sp>
      <p:sp>
        <p:nvSpPr>
          <p:cNvPr id="8" name="Picture Placeholder 7"/>
          <p:cNvSpPr>
            <a:spLocks noGrp="1"/>
          </p:cNvSpPr>
          <p:nvPr>
            <p:ph type="pic" sz="quarter" idx="14"/>
          </p:nvPr>
        </p:nvSpPr>
        <p:spPr>
          <a:xfrm>
            <a:off x="609600" y="2895600"/>
            <a:ext cx="10972800" cy="1524000"/>
          </a:xfrm>
        </p:spPr>
        <p:txBody>
          <a:bodyPr/>
          <a:lstStyle/>
          <a:p>
            <a:endParaRPr lang="en-IN"/>
          </a:p>
        </p:txBody>
      </p:sp>
      <p:sp>
        <p:nvSpPr>
          <p:cNvPr id="11" name="Picture Placeholder 10"/>
          <p:cNvSpPr>
            <a:spLocks noGrp="1"/>
          </p:cNvSpPr>
          <p:nvPr>
            <p:ph type="pic" sz="quarter" idx="15"/>
          </p:nvPr>
        </p:nvSpPr>
        <p:spPr>
          <a:xfrm>
            <a:off x="609600" y="4724400"/>
            <a:ext cx="10972800" cy="914400"/>
          </a:xfrm>
        </p:spPr>
        <p:txBody>
          <a:bodyPr/>
          <a:lstStyle/>
          <a:p>
            <a:endParaRPr lang="en-IN"/>
          </a:p>
        </p:txBody>
      </p:sp>
    </p:spTree>
    <p:extLst>
      <p:ext uri="{BB962C8B-B14F-4D97-AF65-F5344CB8AC3E}">
        <p14:creationId xmlns:p14="http://schemas.microsoft.com/office/powerpoint/2010/main" val="2789915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3-content 1 picture">
    <p:spTree>
      <p:nvGrpSpPr>
        <p:cNvPr id="1" name=""/>
        <p:cNvGrpSpPr/>
        <p:nvPr/>
      </p:nvGrpSpPr>
      <p:grpSpPr>
        <a:xfrm>
          <a:off x="0" y="0"/>
          <a:ext cx="0" cy="0"/>
          <a:chOff x="0" y="0"/>
          <a:chExt cx="0" cy="0"/>
        </a:xfrm>
      </p:grpSpPr>
      <p:sp>
        <p:nvSpPr>
          <p:cNvPr id="8" name="Title 7"/>
          <p:cNvSpPr>
            <a:spLocks noGrp="1"/>
          </p:cNvSpPr>
          <p:nvPr>
            <p:ph type="title"/>
          </p:nvPr>
        </p:nvSpPr>
        <p:spPr>
          <a:xfrm>
            <a:off x="1679510" y="253047"/>
            <a:ext cx="9002429" cy="799411"/>
          </a:xfrm>
        </p:spPr>
        <p:txBody>
          <a:bodyPr/>
          <a:lstStyle/>
          <a:p>
            <a:r>
              <a:rPr lang="en-US"/>
              <a:t>Click to edit Master title style</a:t>
            </a:r>
          </a:p>
        </p:txBody>
      </p:sp>
      <p:sp>
        <p:nvSpPr>
          <p:cNvPr id="3" name="Content Placeholder 2"/>
          <p:cNvSpPr>
            <a:spLocks noGrp="1"/>
          </p:cNvSpPr>
          <p:nvPr>
            <p:ph idx="1"/>
          </p:nvPr>
        </p:nvSpPr>
        <p:spPr>
          <a:xfrm>
            <a:off x="609600" y="1600201"/>
            <a:ext cx="10972800" cy="7620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09600" y="3962401"/>
            <a:ext cx="10972800" cy="1295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11"/>
          </p:nvPr>
        </p:nvSpPr>
        <p:spPr>
          <a:xfrm>
            <a:off x="125292" y="6172201"/>
            <a:ext cx="11460480" cy="235463"/>
          </a:xfrm>
        </p:spPr>
        <p:txBody>
          <a:bodyPr/>
          <a:lstStyle/>
          <a:p>
            <a:endParaRPr lang="en-US"/>
          </a:p>
        </p:txBody>
      </p:sp>
      <p:sp>
        <p:nvSpPr>
          <p:cNvPr id="4" name="Date Placeholder 3"/>
          <p:cNvSpPr>
            <a:spLocks noGrp="1"/>
          </p:cNvSpPr>
          <p:nvPr>
            <p:ph type="dt" sz="half" idx="10"/>
          </p:nvPr>
        </p:nvSpPr>
        <p:spPr/>
        <p:txBody>
          <a:bodyPr/>
          <a:lstStyle/>
          <a:p>
            <a:fld id="{A9DF6EFB-3F44-496C-A842-1E0B3D3B975A}" type="datetimeFigureOut">
              <a:rPr lang="en-US" smtClean="0"/>
              <a:t>3/22/2024</a:t>
            </a:fld>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a:p>
        </p:txBody>
      </p:sp>
      <p:sp>
        <p:nvSpPr>
          <p:cNvPr id="9" name="Content Placeholder 2"/>
          <p:cNvSpPr>
            <a:spLocks noGrp="1"/>
          </p:cNvSpPr>
          <p:nvPr>
            <p:ph idx="14"/>
          </p:nvPr>
        </p:nvSpPr>
        <p:spPr>
          <a:xfrm>
            <a:off x="812800" y="5562601"/>
            <a:ext cx="10972800" cy="7159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5"/>
          </p:nvPr>
        </p:nvSpPr>
        <p:spPr>
          <a:xfrm>
            <a:off x="609600" y="2895600"/>
            <a:ext cx="10972800" cy="685800"/>
          </a:xfrm>
        </p:spPr>
        <p:txBody>
          <a:bodyPr/>
          <a:lstStyle/>
          <a:p>
            <a:endParaRPr lang="en-IN"/>
          </a:p>
        </p:txBody>
      </p:sp>
    </p:spTree>
    <p:extLst>
      <p:ext uri="{BB962C8B-B14F-4D97-AF65-F5344CB8AC3E}">
        <p14:creationId xmlns:p14="http://schemas.microsoft.com/office/powerpoint/2010/main" val="1768105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1 content 3-Pictur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1"/>
          </p:nvPr>
        </p:nvSpPr>
        <p:spPr>
          <a:xfrm>
            <a:off x="125292" y="6172201"/>
            <a:ext cx="11460480" cy="235463"/>
          </a:xfrm>
        </p:spPr>
        <p:txBody>
          <a:bodyPr/>
          <a:lstStyle/>
          <a:p>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a:p>
        </p:txBody>
      </p:sp>
      <p:sp>
        <p:nvSpPr>
          <p:cNvPr id="4" name="Picture Placeholder 3"/>
          <p:cNvSpPr>
            <a:spLocks noGrp="1"/>
          </p:cNvSpPr>
          <p:nvPr>
            <p:ph type="pic" sz="quarter" idx="13"/>
          </p:nvPr>
        </p:nvSpPr>
        <p:spPr>
          <a:xfrm>
            <a:off x="609600" y="2590800"/>
            <a:ext cx="10972800" cy="1066800"/>
          </a:xfrm>
        </p:spPr>
        <p:txBody>
          <a:bodyPr/>
          <a:lstStyle/>
          <a:p>
            <a:endParaRPr lang="en-IN"/>
          </a:p>
        </p:txBody>
      </p:sp>
      <p:sp>
        <p:nvSpPr>
          <p:cNvPr id="8" name="Picture Placeholder 7"/>
          <p:cNvSpPr>
            <a:spLocks noGrp="1"/>
          </p:cNvSpPr>
          <p:nvPr>
            <p:ph type="pic" sz="quarter" idx="14"/>
          </p:nvPr>
        </p:nvSpPr>
        <p:spPr>
          <a:xfrm>
            <a:off x="609600" y="3657600"/>
            <a:ext cx="10972800" cy="609600"/>
          </a:xfrm>
        </p:spPr>
        <p:txBody>
          <a:bodyPr/>
          <a:lstStyle/>
          <a:p>
            <a:endParaRPr lang="en-IN"/>
          </a:p>
        </p:txBody>
      </p:sp>
      <p:sp>
        <p:nvSpPr>
          <p:cNvPr id="11" name="Picture Placeholder 10"/>
          <p:cNvSpPr>
            <a:spLocks noGrp="1"/>
          </p:cNvSpPr>
          <p:nvPr>
            <p:ph type="pic" sz="quarter" idx="15"/>
          </p:nvPr>
        </p:nvSpPr>
        <p:spPr>
          <a:xfrm>
            <a:off x="609600" y="4343400"/>
            <a:ext cx="10972800" cy="457200"/>
          </a:xfrm>
        </p:spPr>
        <p:txBody>
          <a:bodyPr/>
          <a:lstStyle/>
          <a:p>
            <a:endParaRPr lang="en-IN"/>
          </a:p>
        </p:txBody>
      </p:sp>
      <p:sp>
        <p:nvSpPr>
          <p:cNvPr id="6" name="Content Placeholder 5"/>
          <p:cNvSpPr>
            <a:spLocks noGrp="1"/>
          </p:cNvSpPr>
          <p:nvPr>
            <p:ph sz="quarter" idx="16"/>
          </p:nvPr>
        </p:nvSpPr>
        <p:spPr>
          <a:xfrm>
            <a:off x="631568" y="1447800"/>
            <a:ext cx="109728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p:cNvSpPr>
            <a:spLocks noGrp="1"/>
          </p:cNvSpPr>
          <p:nvPr>
            <p:ph type="pic" sz="quarter" idx="17"/>
          </p:nvPr>
        </p:nvSpPr>
        <p:spPr>
          <a:xfrm>
            <a:off x="609600" y="5638800"/>
            <a:ext cx="10972800" cy="457200"/>
          </a:xfrm>
        </p:spPr>
        <p:txBody>
          <a:bodyPr/>
          <a:lstStyle/>
          <a:p>
            <a:endParaRPr lang="en-IN"/>
          </a:p>
        </p:txBody>
      </p:sp>
      <p:sp>
        <p:nvSpPr>
          <p:cNvPr id="13" name="Picture Placeholder 12"/>
          <p:cNvSpPr>
            <a:spLocks noGrp="1"/>
          </p:cNvSpPr>
          <p:nvPr>
            <p:ph type="pic" sz="quarter" idx="18"/>
          </p:nvPr>
        </p:nvSpPr>
        <p:spPr>
          <a:xfrm>
            <a:off x="617837" y="4953000"/>
            <a:ext cx="10964563" cy="609600"/>
          </a:xfrm>
        </p:spPr>
        <p:txBody>
          <a:bodyPr/>
          <a:lstStyle/>
          <a:p>
            <a:endParaRPr lang="en-IN"/>
          </a:p>
        </p:txBody>
      </p:sp>
    </p:spTree>
    <p:extLst>
      <p:ext uri="{BB962C8B-B14F-4D97-AF65-F5344CB8AC3E}">
        <p14:creationId xmlns:p14="http://schemas.microsoft.com/office/powerpoint/2010/main" val="3277055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ntent 1 pictur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10668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09600" y="4724401"/>
            <a:ext cx="10972800" cy="1401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11"/>
          </p:nvPr>
        </p:nvSpPr>
        <p:spPr>
          <a:xfrm>
            <a:off x="101600" y="6172201"/>
            <a:ext cx="11460480" cy="235463"/>
          </a:xfrm>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a:p>
        </p:txBody>
      </p:sp>
      <p:sp>
        <p:nvSpPr>
          <p:cNvPr id="5" name="Picture Placeholder 4"/>
          <p:cNvSpPr>
            <a:spLocks noGrp="1"/>
          </p:cNvSpPr>
          <p:nvPr>
            <p:ph type="pic" sz="quarter" idx="14"/>
          </p:nvPr>
        </p:nvSpPr>
        <p:spPr>
          <a:xfrm>
            <a:off x="609600" y="3276600"/>
            <a:ext cx="10972800" cy="1143000"/>
          </a:xfrm>
        </p:spPr>
        <p:txBody>
          <a:bodyPr/>
          <a:lstStyle/>
          <a:p>
            <a:endParaRPr lang="en-IN"/>
          </a:p>
        </p:txBody>
      </p:sp>
    </p:spTree>
    <p:extLst>
      <p:ext uri="{BB962C8B-B14F-4D97-AF65-F5344CB8AC3E}">
        <p14:creationId xmlns:p14="http://schemas.microsoft.com/office/powerpoint/2010/main" val="112458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9509" y="260574"/>
            <a:ext cx="9793088" cy="792163"/>
          </a:xfrm>
        </p:spPr>
        <p:txBody>
          <a:bodyPr/>
          <a:lstStyle>
            <a:lvl1pPr>
              <a:defRPr sz="4000"/>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55984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21364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9510" y="265297"/>
            <a:ext cx="9121013" cy="792163"/>
          </a:xfrm>
        </p:spPr>
        <p:txBody>
          <a:bodyPr/>
          <a:lstStyle>
            <a:lvl1pPr>
              <a:defRPr sz="4000"/>
            </a:lvl1pPr>
          </a:lstStyle>
          <a:p>
            <a:r>
              <a:rPr lang="en-US"/>
              <a:t>Click to edit Master title style</a:t>
            </a:r>
            <a:endParaRPr lang="en-GB"/>
          </a:p>
        </p:txBody>
      </p:sp>
      <p:sp>
        <p:nvSpPr>
          <p:cNvPr id="3" name="Content Placeholder 2"/>
          <p:cNvSpPr>
            <a:spLocks noGrp="1"/>
          </p:cNvSpPr>
          <p:nvPr>
            <p:ph sz="half" idx="1"/>
          </p:nvPr>
        </p:nvSpPr>
        <p:spPr>
          <a:xfrm>
            <a:off x="914400" y="1341439"/>
            <a:ext cx="508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341439"/>
            <a:ext cx="50800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91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83499" y="140494"/>
            <a:ext cx="8832981" cy="1143000"/>
          </a:xfrm>
        </p:spPr>
        <p:txBody>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1448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9510" y="265113"/>
            <a:ext cx="8928039" cy="792163"/>
          </a:xfrm>
        </p:spPr>
        <p:txBody>
          <a:bodyPr/>
          <a:lstStyle>
            <a:lvl1pPr>
              <a:defRPr sz="4000"/>
            </a:lvl1pPr>
          </a:lstStyle>
          <a:p>
            <a:r>
              <a:rPr lang="en-US"/>
              <a:t>Click to edit Master title style</a:t>
            </a:r>
            <a:endParaRPr lang="en-GB"/>
          </a:p>
        </p:txBody>
      </p:sp>
    </p:spTree>
    <p:extLst>
      <p:ext uri="{BB962C8B-B14F-4D97-AF65-F5344CB8AC3E}">
        <p14:creationId xmlns:p14="http://schemas.microsoft.com/office/powerpoint/2010/main" val="187911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7530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835A416-0BA9-4264-8A01-EEB3FFAC9EE0}"/>
              </a:ext>
            </a:extLst>
          </p:cNvPr>
          <p:cNvSpPr>
            <a:spLocks noGrp="1" noChangeArrowheads="1"/>
          </p:cNvSpPr>
          <p:nvPr>
            <p:ph type="title"/>
          </p:nvPr>
        </p:nvSpPr>
        <p:spPr bwMode="auto">
          <a:xfrm>
            <a:off x="1239813" y="70454"/>
            <a:ext cx="8860927" cy="78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de-DE" altLang="en-US"/>
              <a:t>Click to edit Master title style</a:t>
            </a:r>
          </a:p>
        </p:txBody>
      </p:sp>
      <p:sp>
        <p:nvSpPr>
          <p:cNvPr id="1027" name="Rectangle 3">
            <a:extLst>
              <a:ext uri="{FF2B5EF4-FFF2-40B4-BE49-F238E27FC236}">
                <a16:creationId xmlns:a16="http://schemas.microsoft.com/office/drawing/2014/main" id="{0B2CA537-2676-4E51-AAC8-F0C3E5F1A56F}"/>
              </a:ext>
            </a:extLst>
          </p:cNvPr>
          <p:cNvSpPr>
            <a:spLocks noGrp="1" noChangeArrowheads="1"/>
          </p:cNvSpPr>
          <p:nvPr>
            <p:ph type="body" idx="1"/>
          </p:nvPr>
        </p:nvSpPr>
        <p:spPr bwMode="auto">
          <a:xfrm>
            <a:off x="431800" y="980728"/>
            <a:ext cx="10776768" cy="525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de-DE" altLang="en-US"/>
              <a:t>Click to edit Master text styles</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
        <p:nvSpPr>
          <p:cNvPr id="1028" name="Line 4">
            <a:extLst>
              <a:ext uri="{FF2B5EF4-FFF2-40B4-BE49-F238E27FC236}">
                <a16:creationId xmlns:a16="http://schemas.microsoft.com/office/drawing/2014/main" id="{411683D1-7B74-4FD6-AA23-0A865C918354}"/>
              </a:ext>
            </a:extLst>
          </p:cNvPr>
          <p:cNvSpPr>
            <a:spLocks noChangeShapeType="1"/>
          </p:cNvSpPr>
          <p:nvPr userDrawn="1"/>
        </p:nvSpPr>
        <p:spPr bwMode="auto">
          <a:xfrm>
            <a:off x="431800" y="869864"/>
            <a:ext cx="11155680" cy="0"/>
          </a:xfrm>
          <a:prstGeom prst="line">
            <a:avLst/>
          </a:prstGeom>
          <a:ln w="28575">
            <a:headEnd/>
            <a:tailEn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none" anchor="ctr"/>
          <a:lstStyle/>
          <a:p>
            <a:endParaRPr lang="en-US" sz="2800"/>
          </a:p>
        </p:txBody>
      </p:sp>
      <p:sp>
        <p:nvSpPr>
          <p:cNvPr id="345093" name="Text Box 5">
            <a:extLst>
              <a:ext uri="{FF2B5EF4-FFF2-40B4-BE49-F238E27FC236}">
                <a16:creationId xmlns:a16="http://schemas.microsoft.com/office/drawing/2014/main" id="{BB2D38F9-5A3D-4000-83B0-1B26F0433CDD}"/>
              </a:ext>
            </a:extLst>
          </p:cNvPr>
          <p:cNvSpPr txBox="1">
            <a:spLocks noChangeArrowheads="1"/>
          </p:cNvSpPr>
          <p:nvPr userDrawn="1"/>
        </p:nvSpPr>
        <p:spPr bwMode="auto">
          <a:xfrm>
            <a:off x="8976785" y="6508750"/>
            <a:ext cx="2688167" cy="336550"/>
          </a:xfrm>
          <a:prstGeom prst="rect">
            <a:avLst/>
          </a:prstGeom>
          <a:noFill/>
          <a:ln w="9525">
            <a:noFill/>
            <a:miter lim="800000"/>
            <a:headEnd/>
            <a:tailEnd/>
          </a:ln>
          <a:effec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defRPr/>
            </a:pPr>
            <a:r>
              <a:rPr lang="en-US" altLang="en-US" sz="1600">
                <a:latin typeface="Arial" panose="020B0604020202020204" pitchFamily="34" charset="0"/>
              </a:rPr>
              <a:t>Week</a:t>
            </a:r>
            <a:r>
              <a:rPr lang="en-GB" altLang="en-US" sz="1600">
                <a:latin typeface="Arial" panose="020B0604020202020204" pitchFamily="34" charset="0"/>
              </a:rPr>
              <a:t> 2: </a:t>
            </a:r>
            <a:fld id="{F82382A3-3314-49A0-B193-00795800CFEF}" type="slidenum">
              <a:rPr lang="de-DE" altLang="en-US" sz="1600" smtClean="0">
                <a:latin typeface="Arial" panose="020B0604020202020204" pitchFamily="34" charset="0"/>
              </a:rPr>
              <a:pPr algn="r">
                <a:defRPr/>
              </a:pPr>
              <a:t>‹#›</a:t>
            </a:fld>
            <a:r>
              <a:rPr lang="en-GB" altLang="en-US" sz="1600">
                <a:latin typeface="Arial" panose="020B0604020202020204" pitchFamily="34" charset="0"/>
              </a:rPr>
              <a:t> </a:t>
            </a:r>
          </a:p>
        </p:txBody>
      </p:sp>
      <p:sp>
        <p:nvSpPr>
          <p:cNvPr id="1030" name="Line 6">
            <a:extLst>
              <a:ext uri="{FF2B5EF4-FFF2-40B4-BE49-F238E27FC236}">
                <a16:creationId xmlns:a16="http://schemas.microsoft.com/office/drawing/2014/main" id="{48E10BD9-0495-4989-B7AE-19AEDC4AB44D}"/>
              </a:ext>
            </a:extLst>
          </p:cNvPr>
          <p:cNvSpPr>
            <a:spLocks noChangeShapeType="1"/>
          </p:cNvSpPr>
          <p:nvPr userDrawn="1"/>
        </p:nvSpPr>
        <p:spPr bwMode="auto">
          <a:xfrm>
            <a:off x="431800" y="6453188"/>
            <a:ext cx="11176000" cy="0"/>
          </a:xfrm>
          <a:prstGeom prst="line">
            <a:avLst/>
          </a:prstGeom>
          <a:noFill/>
          <a:ln w="38100">
            <a:solidFill>
              <a:srgbClr val="16AFC2"/>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9" name="TextBox 8">
            <a:extLst>
              <a:ext uri="{FF2B5EF4-FFF2-40B4-BE49-F238E27FC236}">
                <a16:creationId xmlns:a16="http://schemas.microsoft.com/office/drawing/2014/main" id="{BE4C2190-5B25-4748-9C0B-4D7F6AD21C27}"/>
              </a:ext>
            </a:extLst>
          </p:cNvPr>
          <p:cNvSpPr txBox="1"/>
          <p:nvPr userDrawn="1"/>
        </p:nvSpPr>
        <p:spPr>
          <a:xfrm>
            <a:off x="406400" y="6503214"/>
            <a:ext cx="1625600" cy="338554"/>
          </a:xfrm>
          <a:prstGeom prst="rect">
            <a:avLst/>
          </a:prstGeom>
          <a:noFill/>
        </p:spPr>
        <p:txBody>
          <a:bodyPr wrap="square" rtlCol="0">
            <a:spAutoFit/>
          </a:bodyPr>
          <a:lstStyle/>
          <a:p>
            <a:r>
              <a:rPr lang="en-US" sz="1600" b="1"/>
              <a:t>10-2023</a:t>
            </a:r>
          </a:p>
        </p:txBody>
      </p:sp>
      <p:sp>
        <p:nvSpPr>
          <p:cNvPr id="10" name="TextBox 9">
            <a:extLst>
              <a:ext uri="{FF2B5EF4-FFF2-40B4-BE49-F238E27FC236}">
                <a16:creationId xmlns:a16="http://schemas.microsoft.com/office/drawing/2014/main" id="{EE611547-FA0D-412F-B507-C266383B699E}"/>
              </a:ext>
            </a:extLst>
          </p:cNvPr>
          <p:cNvSpPr txBox="1"/>
          <p:nvPr userDrawn="1"/>
        </p:nvSpPr>
        <p:spPr>
          <a:xfrm>
            <a:off x="4559830" y="6503214"/>
            <a:ext cx="4416953" cy="338554"/>
          </a:xfrm>
          <a:prstGeom prst="rect">
            <a:avLst/>
          </a:prstGeom>
          <a:noFill/>
        </p:spPr>
        <p:txBody>
          <a:bodyPr wrap="square" rtlCol="0">
            <a:spAutoFit/>
          </a:bodyPr>
          <a:lstStyle/>
          <a:p>
            <a:r>
              <a:rPr lang="en-US" sz="1600" b="1" kern="1200">
                <a:solidFill>
                  <a:schemeClr val="tx1"/>
                </a:solidFill>
                <a:effectLst/>
                <a:latin typeface="+mn-lt"/>
                <a:ea typeface="+mn-ea"/>
                <a:cs typeface="+mn-cs"/>
              </a:rPr>
              <a:t>NT219–Cryptography</a:t>
            </a:r>
            <a:endParaRPr lang="en-US" sz="1600" b="1">
              <a:latin typeface="+mn-lt"/>
            </a:endParaRPr>
          </a:p>
        </p:txBody>
      </p:sp>
      <p:pic>
        <p:nvPicPr>
          <p:cNvPr id="11" name="Picture 10">
            <a:extLst>
              <a:ext uri="{FF2B5EF4-FFF2-40B4-BE49-F238E27FC236}">
                <a16:creationId xmlns:a16="http://schemas.microsoft.com/office/drawing/2014/main" id="{BFFDA27E-0E4C-4070-8A6B-A96E3375685D}"/>
              </a:ext>
            </a:extLst>
          </p:cNvPr>
          <p:cNvPicPr>
            <a:picLocks noChangeAspect="1"/>
          </p:cNvPicPr>
          <p:nvPr userDrawn="1"/>
        </p:nvPicPr>
        <p:blipFill>
          <a:blip r:embed="rId19"/>
          <a:stretch>
            <a:fillRect/>
          </a:stretch>
        </p:blipFill>
        <p:spPr>
          <a:xfrm>
            <a:off x="2" y="-21506"/>
            <a:ext cx="1343468" cy="825793"/>
          </a:xfrm>
          <a:prstGeom prst="rect">
            <a:avLst/>
          </a:prstGeom>
        </p:spPr>
      </p:pic>
    </p:spTree>
    <p:extLst>
      <p:ext uri="{BB962C8B-B14F-4D97-AF65-F5344CB8AC3E}">
        <p14:creationId xmlns:p14="http://schemas.microsoft.com/office/powerpoint/2010/main" val="201159440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vpcp.chinhphu.vn/van-ban-ban-hanh/171154.htm"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64.wmf"/><Relationship Id="rId5" Type="http://schemas.openxmlformats.org/officeDocument/2006/relationships/oleObject" Target="../embeddings/oleObject2.bin"/><Relationship Id="rId4" Type="http://schemas.openxmlformats.org/officeDocument/2006/relationships/image" Target="../media/image63.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mn178.github.io/online-tools/sha3_512.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devglan.com/online-tools/aes-encryption-decryp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450976" y="102678"/>
            <a:ext cx="6661248" cy="792163"/>
          </a:xfrm>
        </p:spPr>
        <p:txBody>
          <a:bodyPr/>
          <a:lstStyle/>
          <a:p>
            <a:pPr eaLnBrk="1" hangingPunct="1"/>
            <a:r>
              <a:rPr lang="en-US" altLang="en-US"/>
              <a:t>Textbooks and References</a:t>
            </a:r>
            <a:endParaRPr lang="en-GB" altLang="en-US"/>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1992660" y="1160346"/>
            <a:ext cx="6119564" cy="576064"/>
          </a:xfrm>
        </p:spPr>
        <p:txBody>
          <a:bodyPr/>
          <a:lstStyle/>
          <a:p>
            <a:pPr eaLnBrk="1" hangingPunct="1">
              <a:spcBef>
                <a:spcPct val="25000"/>
              </a:spcBef>
            </a:pPr>
            <a:r>
              <a:rPr lang="en-US" altLang="en-US"/>
              <a:t>Text books</a:t>
            </a:r>
          </a:p>
          <a:p>
            <a:pPr marL="0" indent="0" eaLnBrk="1" hangingPunct="1">
              <a:spcBef>
                <a:spcPct val="25000"/>
              </a:spcBef>
              <a:buNone/>
            </a:pPr>
            <a:endParaRPr lang="en-US" altLang="en-US"/>
          </a:p>
          <a:p>
            <a:pPr marL="0" indent="0" eaLnBrk="1" hangingPunct="1">
              <a:spcBef>
                <a:spcPct val="25000"/>
              </a:spcBef>
              <a:buNone/>
            </a:pPr>
            <a:endParaRPr lang="en-GB" altLang="en-US"/>
          </a:p>
        </p:txBody>
      </p:sp>
      <p:sp>
        <p:nvSpPr>
          <p:cNvPr id="2" name="Rectangle 1">
            <a:extLst>
              <a:ext uri="{FF2B5EF4-FFF2-40B4-BE49-F238E27FC236}">
                <a16:creationId xmlns:a16="http://schemas.microsoft.com/office/drawing/2014/main" id="{2EC6BF2E-3E4F-4B44-9AB7-7782F5E6277D}"/>
              </a:ext>
            </a:extLst>
          </p:cNvPr>
          <p:cNvSpPr/>
          <p:nvPr/>
        </p:nvSpPr>
        <p:spPr>
          <a:xfrm>
            <a:off x="2260110" y="5297543"/>
            <a:ext cx="3089518" cy="400110"/>
          </a:xfrm>
          <a:prstGeom prst="rect">
            <a:avLst/>
          </a:prstGeom>
        </p:spPr>
        <p:txBody>
          <a:bodyPr wrap="square">
            <a:spAutoFit/>
          </a:bodyPr>
          <a:lstStyle/>
          <a:p>
            <a:r>
              <a:rPr lang="en-US" sz="2000">
                <a:latin typeface="Times New Roman" panose="02020603050405020304" pitchFamily="18" charset="0"/>
                <a:ea typeface="Times New Roman" panose="02020603050405020304" pitchFamily="18" charset="0"/>
              </a:rPr>
              <a:t>[1] Chapter 1,3</a:t>
            </a:r>
            <a:endParaRPr lang="en-US" sz="2000"/>
          </a:p>
        </p:txBody>
      </p:sp>
      <p:sp>
        <p:nvSpPr>
          <p:cNvPr id="3" name="Rectangle 2">
            <a:extLst>
              <a:ext uri="{FF2B5EF4-FFF2-40B4-BE49-F238E27FC236}">
                <a16:creationId xmlns:a16="http://schemas.microsoft.com/office/drawing/2014/main" id="{564AF6BE-42FE-4845-BDF7-2FD8337A5BF2}"/>
              </a:ext>
            </a:extLst>
          </p:cNvPr>
          <p:cNvSpPr/>
          <p:nvPr/>
        </p:nvSpPr>
        <p:spPr>
          <a:xfrm>
            <a:off x="6429164" y="5297543"/>
            <a:ext cx="3366120" cy="400110"/>
          </a:xfrm>
          <a:prstGeom prst="rect">
            <a:avLst/>
          </a:prstGeom>
        </p:spPr>
        <p:txBody>
          <a:bodyPr wrap="square">
            <a:spAutoFit/>
          </a:bodyPr>
          <a:lstStyle/>
          <a:p>
            <a:pPr marL="457200">
              <a:spcAft>
                <a:spcPts val="0"/>
              </a:spcAft>
            </a:pPr>
            <a:r>
              <a:rPr lang="en-US" sz="2000">
                <a:latin typeface="Calibri" panose="020F0502020204030204" pitchFamily="34" charset="0"/>
                <a:ea typeface="Calibri" panose="020F0502020204030204" pitchFamily="34" charset="0"/>
              </a:rPr>
              <a:t>[2] Chapter 1, 4</a:t>
            </a:r>
            <a:endParaRPr lang="en-US" sz="2000">
              <a:latin typeface="Times New Roman" panose="02020603050405020304" pitchFamily="18" charset="0"/>
              <a:ea typeface="Times New Roman" panose="02020603050405020304" pitchFamily="18" charset="0"/>
            </a:endParaRPr>
          </a:p>
        </p:txBody>
      </p:sp>
      <p:pic>
        <p:nvPicPr>
          <p:cNvPr id="1026" name="Picture 2" descr="Cryptography and Network Security: Principles and Practice, 8th Edition">
            <a:extLst>
              <a:ext uri="{FF2B5EF4-FFF2-40B4-BE49-F238E27FC236}">
                <a16:creationId xmlns:a16="http://schemas.microsoft.com/office/drawing/2014/main" id="{3254D2E9-76A3-4B06-8D21-629FA2C00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9" y="1691355"/>
            <a:ext cx="2665463" cy="34752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ver">
            <a:extLst>
              <a:ext uri="{FF2B5EF4-FFF2-40B4-BE49-F238E27FC236}">
                <a16:creationId xmlns:a16="http://schemas.microsoft.com/office/drawing/2014/main" id="{162A0D64-5183-4357-9EAA-C88BF9B68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736" y="1629625"/>
            <a:ext cx="2322918" cy="349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62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343472" y="7155"/>
            <a:ext cx="8064896" cy="792163"/>
          </a:xfrm>
        </p:spPr>
        <p:txBody>
          <a:bodyPr/>
          <a:lstStyle/>
          <a:p>
            <a:pPr eaLnBrk="1" hangingPunct="1"/>
            <a:r>
              <a:rPr lang="en-US" b="1"/>
              <a:t>Some application scenarios</a:t>
            </a:r>
            <a:endParaRPr lang="en-GB" altLang="en-US"/>
          </a:p>
        </p:txBody>
      </p:sp>
      <p:sp>
        <p:nvSpPr>
          <p:cNvPr id="13" name="Rectangle 12">
            <a:extLst>
              <a:ext uri="{FF2B5EF4-FFF2-40B4-BE49-F238E27FC236}">
                <a16:creationId xmlns:a16="http://schemas.microsoft.com/office/drawing/2014/main" id="{BAD7F43C-DEC1-4788-9668-99817AC86FBC}"/>
              </a:ext>
            </a:extLst>
          </p:cNvPr>
          <p:cNvSpPr/>
          <p:nvPr/>
        </p:nvSpPr>
        <p:spPr>
          <a:xfrm>
            <a:off x="387652" y="1025362"/>
            <a:ext cx="6661248" cy="584775"/>
          </a:xfrm>
          <a:prstGeom prst="rect">
            <a:avLst/>
          </a:prstGeom>
        </p:spPr>
        <p:txBody>
          <a:bodyPr wrap="square">
            <a:spAutoFit/>
          </a:bodyPr>
          <a:lstStyle/>
          <a:p>
            <a:pPr marL="457200" indent="-457200">
              <a:buFont typeface="Arial" panose="020B0604020202020204" pitchFamily="34" charset="0"/>
              <a:buChar char="•"/>
            </a:pPr>
            <a:r>
              <a:rPr lang="en-US" sz="3200" b="1"/>
              <a:t>Cipher systems</a:t>
            </a:r>
          </a:p>
        </p:txBody>
      </p:sp>
      <p:sp>
        <p:nvSpPr>
          <p:cNvPr id="7" name="Rectangle 3">
            <a:extLst>
              <a:ext uri="{FF2B5EF4-FFF2-40B4-BE49-F238E27FC236}">
                <a16:creationId xmlns:a16="http://schemas.microsoft.com/office/drawing/2014/main" id="{88067373-30AA-43A5-AF08-E4FB5A4B6BC2}"/>
              </a:ext>
            </a:extLst>
          </p:cNvPr>
          <p:cNvSpPr txBox="1">
            <a:spLocks noChangeArrowheads="1"/>
          </p:cNvSpPr>
          <p:nvPr/>
        </p:nvSpPr>
        <p:spPr bwMode="auto">
          <a:xfrm>
            <a:off x="407368" y="1774626"/>
            <a:ext cx="6172200" cy="330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Clr>
                <a:srgbClr val="9E9EFF"/>
              </a:buClr>
            </a:pPr>
            <a:r>
              <a:rPr lang="en-US" altLang="zh-CN" kern="0">
                <a:ea typeface="宋体" panose="02010600030101010101" pitchFamily="2" charset="-122"/>
              </a:rPr>
              <a:t>Data </a:t>
            </a:r>
          </a:p>
          <a:p>
            <a:pPr marL="857250" lvl="1" indent="-457200" eaLnBrk="1" hangingPunct="1">
              <a:buClr>
                <a:srgbClr val="9E9EFF"/>
              </a:buClr>
            </a:pPr>
            <a:r>
              <a:rPr lang="en-US" altLang="zh-CN" kern="0">
                <a:solidFill>
                  <a:srgbClr val="FF0000"/>
                </a:solidFill>
                <a:ea typeface="宋体" panose="02010600030101010101" pitchFamily="2" charset="-122"/>
              </a:rPr>
              <a:t>Transmission state</a:t>
            </a:r>
          </a:p>
          <a:p>
            <a:pPr marL="857250" lvl="1" indent="-457200" eaLnBrk="1" hangingPunct="1">
              <a:buClr>
                <a:srgbClr val="9E9EFF"/>
              </a:buClr>
            </a:pPr>
            <a:r>
              <a:rPr lang="en-US" altLang="zh-CN" kern="0">
                <a:solidFill>
                  <a:srgbClr val="FF0000"/>
                </a:solidFill>
                <a:ea typeface="宋体" panose="02010600030101010101" pitchFamily="2" charset="-122"/>
              </a:rPr>
              <a:t>Process state</a:t>
            </a:r>
          </a:p>
          <a:p>
            <a:pPr lvl="1" eaLnBrk="1" hangingPunct="1">
              <a:buClr>
                <a:srgbClr val="9E9EFF"/>
              </a:buClr>
            </a:pPr>
            <a:r>
              <a:rPr lang="en-US" altLang="zh-CN" kern="0">
                <a:solidFill>
                  <a:srgbClr val="FF0000"/>
                </a:solidFill>
                <a:ea typeface="宋体" panose="02010600030101010101" pitchFamily="2" charset="-122"/>
              </a:rPr>
              <a:t> Storage state</a:t>
            </a:r>
          </a:p>
          <a:p>
            <a:pPr lvl="1" eaLnBrk="1" hangingPunct="1">
              <a:buClr>
                <a:srgbClr val="9E9EFF"/>
              </a:buClr>
            </a:pPr>
            <a:endParaRPr lang="en-US" altLang="zh-CN" kern="0">
              <a:ea typeface="宋体" panose="02010600030101010101" pitchFamily="2" charset="-122"/>
            </a:endParaRPr>
          </a:p>
          <a:p>
            <a:pPr eaLnBrk="1" hangingPunct="1">
              <a:buClr>
                <a:srgbClr val="9E9EFF"/>
              </a:buClr>
              <a:buFont typeface="Wingdings" panose="05000000000000000000" pitchFamily="2" charset="2"/>
              <a:buNone/>
            </a:pPr>
            <a:endParaRPr lang="en-US" altLang="zh-CN" sz="1950" kern="0">
              <a:ea typeface="宋体" panose="02010600030101010101" pitchFamily="2" charset="-122"/>
            </a:endParaRPr>
          </a:p>
        </p:txBody>
      </p:sp>
      <p:pic>
        <p:nvPicPr>
          <p:cNvPr id="2050" name="Picture 2" descr="File:Public key encryption keys.svg">
            <a:extLst>
              <a:ext uri="{FF2B5EF4-FFF2-40B4-BE49-F238E27FC236}">
                <a16:creationId xmlns:a16="http://schemas.microsoft.com/office/drawing/2014/main" id="{6A6F8207-393F-4437-993A-08C1559FE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1025362"/>
            <a:ext cx="6991350" cy="2952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F0128F8-354D-4422-A926-72FB91DD114B}"/>
              </a:ext>
            </a:extLst>
          </p:cNvPr>
          <p:cNvSpPr/>
          <p:nvPr/>
        </p:nvSpPr>
        <p:spPr>
          <a:xfrm>
            <a:off x="6141127" y="4170718"/>
            <a:ext cx="3267241" cy="523220"/>
          </a:xfrm>
          <a:prstGeom prst="rect">
            <a:avLst/>
          </a:prstGeom>
        </p:spPr>
        <p:txBody>
          <a:bodyPr wrap="none">
            <a:spAutoFit/>
          </a:bodyPr>
          <a:lstStyle/>
          <a:p>
            <a:pPr marL="857250" lvl="1" indent="-457200" eaLnBrk="1" hangingPunct="1">
              <a:buClr>
                <a:srgbClr val="9E9EFF"/>
              </a:buClr>
            </a:pPr>
            <a:r>
              <a:rPr lang="en-US" altLang="zh-CN" kern="0">
                <a:solidFill>
                  <a:srgbClr val="FF0000"/>
                </a:solidFill>
                <a:ea typeface="宋体" panose="02010600030101010101" pitchFamily="2" charset="-122"/>
              </a:rPr>
              <a:t>Transmission state</a:t>
            </a:r>
          </a:p>
        </p:txBody>
      </p:sp>
    </p:spTree>
    <p:extLst>
      <p:ext uri="{BB962C8B-B14F-4D97-AF65-F5344CB8AC3E}">
        <p14:creationId xmlns:p14="http://schemas.microsoft.com/office/powerpoint/2010/main" val="807758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343472" y="7155"/>
            <a:ext cx="8064896" cy="792163"/>
          </a:xfrm>
        </p:spPr>
        <p:txBody>
          <a:bodyPr/>
          <a:lstStyle/>
          <a:p>
            <a:pPr eaLnBrk="1" hangingPunct="1"/>
            <a:r>
              <a:rPr lang="en-US" b="1"/>
              <a:t>Some application scenarios</a:t>
            </a:r>
            <a:endParaRPr lang="en-GB" altLang="en-US"/>
          </a:p>
        </p:txBody>
      </p:sp>
      <p:sp>
        <p:nvSpPr>
          <p:cNvPr id="13" name="Rectangle 12">
            <a:extLst>
              <a:ext uri="{FF2B5EF4-FFF2-40B4-BE49-F238E27FC236}">
                <a16:creationId xmlns:a16="http://schemas.microsoft.com/office/drawing/2014/main" id="{BAD7F43C-DEC1-4788-9668-99817AC86FBC}"/>
              </a:ext>
            </a:extLst>
          </p:cNvPr>
          <p:cNvSpPr/>
          <p:nvPr/>
        </p:nvSpPr>
        <p:spPr>
          <a:xfrm>
            <a:off x="221089" y="817686"/>
            <a:ext cx="6661248" cy="584775"/>
          </a:xfrm>
          <a:prstGeom prst="rect">
            <a:avLst/>
          </a:prstGeom>
        </p:spPr>
        <p:txBody>
          <a:bodyPr wrap="square">
            <a:spAutoFit/>
          </a:bodyPr>
          <a:lstStyle/>
          <a:p>
            <a:pPr marL="457200" indent="-457200">
              <a:buFont typeface="Arial" panose="020B0604020202020204" pitchFamily="34" charset="0"/>
              <a:buChar char="•"/>
            </a:pPr>
            <a:r>
              <a:rPr lang="en-US" sz="3200" b="1"/>
              <a:t>Cipher systems</a:t>
            </a:r>
          </a:p>
        </p:txBody>
      </p:sp>
      <p:pic>
        <p:nvPicPr>
          <p:cNvPr id="2" name="Picture 1">
            <a:extLst>
              <a:ext uri="{FF2B5EF4-FFF2-40B4-BE49-F238E27FC236}">
                <a16:creationId xmlns:a16="http://schemas.microsoft.com/office/drawing/2014/main" id="{41F1341D-FDCB-43F8-9797-5B2F212E96BA}"/>
              </a:ext>
            </a:extLst>
          </p:cNvPr>
          <p:cNvPicPr>
            <a:picLocks noChangeAspect="1"/>
          </p:cNvPicPr>
          <p:nvPr/>
        </p:nvPicPr>
        <p:blipFill>
          <a:blip r:embed="rId2"/>
          <a:stretch>
            <a:fillRect/>
          </a:stretch>
        </p:blipFill>
        <p:spPr>
          <a:xfrm>
            <a:off x="515197" y="2745166"/>
            <a:ext cx="11768797" cy="2416564"/>
          </a:xfrm>
          <a:prstGeom prst="rect">
            <a:avLst/>
          </a:prstGeom>
        </p:spPr>
      </p:pic>
      <p:sp>
        <p:nvSpPr>
          <p:cNvPr id="6" name="Rectangle 3">
            <a:extLst>
              <a:ext uri="{FF2B5EF4-FFF2-40B4-BE49-F238E27FC236}">
                <a16:creationId xmlns:a16="http://schemas.microsoft.com/office/drawing/2014/main" id="{59E13B36-E841-4B46-B2B3-B2E253E09441}"/>
              </a:ext>
            </a:extLst>
          </p:cNvPr>
          <p:cNvSpPr txBox="1">
            <a:spLocks noChangeArrowheads="1"/>
          </p:cNvSpPr>
          <p:nvPr/>
        </p:nvSpPr>
        <p:spPr bwMode="auto">
          <a:xfrm>
            <a:off x="227396" y="1391373"/>
            <a:ext cx="6172200" cy="330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150000"/>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Clr>
                <a:srgbClr val="9E9EFF"/>
              </a:buClr>
            </a:pPr>
            <a:r>
              <a:rPr lang="en-US" altLang="zh-CN" kern="0">
                <a:ea typeface="宋体" panose="02010600030101010101" pitchFamily="2" charset="-122"/>
              </a:rPr>
              <a:t>Data </a:t>
            </a:r>
          </a:p>
          <a:p>
            <a:pPr marL="857250" lvl="1" indent="-457200" eaLnBrk="1" hangingPunct="1">
              <a:buClr>
                <a:srgbClr val="9E9EFF"/>
              </a:buClr>
            </a:pPr>
            <a:r>
              <a:rPr lang="en-US" altLang="zh-CN" kern="0">
                <a:solidFill>
                  <a:srgbClr val="FF0000"/>
                </a:solidFill>
                <a:ea typeface="宋体" panose="02010600030101010101" pitchFamily="2" charset="-122"/>
              </a:rPr>
              <a:t>Storage state</a:t>
            </a:r>
          </a:p>
          <a:p>
            <a:pPr lvl="1" eaLnBrk="1" hangingPunct="1">
              <a:buClr>
                <a:srgbClr val="9E9EFF"/>
              </a:buClr>
            </a:pPr>
            <a:endParaRPr lang="en-US" altLang="zh-CN" kern="0">
              <a:ea typeface="宋体" panose="02010600030101010101" pitchFamily="2" charset="-122"/>
            </a:endParaRPr>
          </a:p>
          <a:p>
            <a:pPr eaLnBrk="1" hangingPunct="1">
              <a:buClr>
                <a:srgbClr val="9E9EFF"/>
              </a:buClr>
              <a:buFont typeface="Wingdings" panose="05000000000000000000" pitchFamily="2" charset="2"/>
              <a:buNone/>
            </a:pPr>
            <a:endParaRPr lang="en-US" altLang="zh-CN" sz="1950" kern="0">
              <a:ea typeface="宋体" panose="02010600030101010101" pitchFamily="2" charset="-122"/>
            </a:endParaRPr>
          </a:p>
        </p:txBody>
      </p:sp>
      <p:sp>
        <p:nvSpPr>
          <p:cNvPr id="4" name="TextBox 3">
            <a:extLst>
              <a:ext uri="{FF2B5EF4-FFF2-40B4-BE49-F238E27FC236}">
                <a16:creationId xmlns:a16="http://schemas.microsoft.com/office/drawing/2014/main" id="{81777A59-D8CF-3FD1-3102-03DA98AF075C}"/>
              </a:ext>
            </a:extLst>
          </p:cNvPr>
          <p:cNvSpPr txBox="1"/>
          <p:nvPr/>
        </p:nvSpPr>
        <p:spPr>
          <a:xfrm>
            <a:off x="725138" y="5661248"/>
            <a:ext cx="6141308" cy="523220"/>
          </a:xfrm>
          <a:prstGeom prst="rect">
            <a:avLst/>
          </a:prstGeom>
          <a:noFill/>
        </p:spPr>
        <p:txBody>
          <a:bodyPr wrap="square">
            <a:spAutoFit/>
          </a:bodyPr>
          <a:lstStyle/>
          <a:p>
            <a:r>
              <a:rPr lang="en-US"/>
              <a:t>https://anycript.com/</a:t>
            </a:r>
          </a:p>
        </p:txBody>
      </p:sp>
    </p:spTree>
    <p:extLst>
      <p:ext uri="{BB962C8B-B14F-4D97-AF65-F5344CB8AC3E}">
        <p14:creationId xmlns:p14="http://schemas.microsoft.com/office/powerpoint/2010/main" val="417456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470534" y="40315"/>
            <a:ext cx="7937834" cy="792163"/>
          </a:xfrm>
        </p:spPr>
        <p:txBody>
          <a:bodyPr/>
          <a:lstStyle/>
          <a:p>
            <a:pPr eaLnBrk="1" hangingPunct="1"/>
            <a:r>
              <a:rPr lang="en-US" b="1"/>
              <a:t>Some application scenarios</a:t>
            </a:r>
            <a:endParaRPr lang="en-GB" altLang="en-US"/>
          </a:p>
        </p:txBody>
      </p:sp>
      <p:pic>
        <p:nvPicPr>
          <p:cNvPr id="6" name="Picture 5">
            <a:extLst>
              <a:ext uri="{FF2B5EF4-FFF2-40B4-BE49-F238E27FC236}">
                <a16:creationId xmlns:a16="http://schemas.microsoft.com/office/drawing/2014/main" id="{25D8D9FE-0DA3-4903-92C7-587F6F4F667A}"/>
              </a:ext>
            </a:extLst>
          </p:cNvPr>
          <p:cNvPicPr>
            <a:picLocks noChangeAspect="1"/>
          </p:cNvPicPr>
          <p:nvPr/>
        </p:nvPicPr>
        <p:blipFill>
          <a:blip r:embed="rId2"/>
          <a:stretch>
            <a:fillRect/>
          </a:stretch>
        </p:blipFill>
        <p:spPr>
          <a:xfrm>
            <a:off x="862576" y="1465672"/>
            <a:ext cx="4516286" cy="4534922"/>
          </a:xfrm>
          <a:prstGeom prst="rect">
            <a:avLst/>
          </a:prstGeom>
        </p:spPr>
      </p:pic>
      <p:pic>
        <p:nvPicPr>
          <p:cNvPr id="7" name="Picture 6">
            <a:extLst>
              <a:ext uri="{FF2B5EF4-FFF2-40B4-BE49-F238E27FC236}">
                <a16:creationId xmlns:a16="http://schemas.microsoft.com/office/drawing/2014/main" id="{84FA8835-C53E-472A-9CB9-1341B9FFB5BE}"/>
              </a:ext>
            </a:extLst>
          </p:cNvPr>
          <p:cNvPicPr>
            <a:picLocks noChangeAspect="1"/>
          </p:cNvPicPr>
          <p:nvPr/>
        </p:nvPicPr>
        <p:blipFill>
          <a:blip r:embed="rId3"/>
          <a:stretch>
            <a:fillRect/>
          </a:stretch>
        </p:blipFill>
        <p:spPr>
          <a:xfrm>
            <a:off x="6470512" y="1259352"/>
            <a:ext cx="4729543" cy="4860366"/>
          </a:xfrm>
          <a:prstGeom prst="rect">
            <a:avLst/>
          </a:prstGeom>
        </p:spPr>
      </p:pic>
      <p:sp>
        <p:nvSpPr>
          <p:cNvPr id="8" name="Rectangle 7">
            <a:extLst>
              <a:ext uri="{FF2B5EF4-FFF2-40B4-BE49-F238E27FC236}">
                <a16:creationId xmlns:a16="http://schemas.microsoft.com/office/drawing/2014/main" id="{DCCF16E3-3292-4157-B348-D6C0182C31E0}"/>
              </a:ext>
            </a:extLst>
          </p:cNvPr>
          <p:cNvSpPr/>
          <p:nvPr/>
        </p:nvSpPr>
        <p:spPr>
          <a:xfrm>
            <a:off x="5013276" y="5858108"/>
            <a:ext cx="3668697" cy="523220"/>
          </a:xfrm>
          <a:prstGeom prst="rect">
            <a:avLst/>
          </a:prstGeom>
        </p:spPr>
        <p:txBody>
          <a:bodyPr wrap="none">
            <a:spAutoFit/>
          </a:bodyPr>
          <a:lstStyle/>
          <a:p>
            <a:r>
              <a:rPr lang="en-US"/>
              <a:t>https://www.kiotviet.vn/</a:t>
            </a:r>
          </a:p>
        </p:txBody>
      </p:sp>
      <p:sp>
        <p:nvSpPr>
          <p:cNvPr id="11" name="Rectangle 10">
            <a:extLst>
              <a:ext uri="{FF2B5EF4-FFF2-40B4-BE49-F238E27FC236}">
                <a16:creationId xmlns:a16="http://schemas.microsoft.com/office/drawing/2014/main" id="{F8743A38-9F89-4285-914D-D029C6E02AFD}"/>
              </a:ext>
            </a:extLst>
          </p:cNvPr>
          <p:cNvSpPr/>
          <p:nvPr/>
        </p:nvSpPr>
        <p:spPr>
          <a:xfrm>
            <a:off x="882672" y="1020644"/>
            <a:ext cx="6293448" cy="523220"/>
          </a:xfrm>
          <a:prstGeom prst="rect">
            <a:avLst/>
          </a:prstGeom>
        </p:spPr>
        <p:txBody>
          <a:bodyPr wrap="square">
            <a:spAutoFit/>
          </a:bodyPr>
          <a:lstStyle/>
          <a:p>
            <a:pPr marL="457200" indent="-457200">
              <a:buFont typeface="Arial" panose="020B0604020202020204" pitchFamily="34" charset="0"/>
              <a:buChar char="•"/>
            </a:pPr>
            <a:r>
              <a:rPr lang="en-US" b="1"/>
              <a:t>Distributed /cloud systems</a:t>
            </a:r>
          </a:p>
        </p:txBody>
      </p:sp>
    </p:spTree>
    <p:extLst>
      <p:ext uri="{BB962C8B-B14F-4D97-AF65-F5344CB8AC3E}">
        <p14:creationId xmlns:p14="http://schemas.microsoft.com/office/powerpoint/2010/main" val="162471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66299" y="49209"/>
            <a:ext cx="7649802" cy="792163"/>
          </a:xfrm>
        </p:spPr>
        <p:txBody>
          <a:bodyPr/>
          <a:lstStyle/>
          <a:p>
            <a:pPr eaLnBrk="1" hangingPunct="1"/>
            <a:r>
              <a:rPr lang="en-US" b="1"/>
              <a:t>Some application scenarios</a:t>
            </a:r>
            <a:endParaRPr lang="en-GB" altLang="en-US"/>
          </a:p>
        </p:txBody>
      </p:sp>
      <p:sp>
        <p:nvSpPr>
          <p:cNvPr id="11" name="Rectangle 10">
            <a:extLst>
              <a:ext uri="{FF2B5EF4-FFF2-40B4-BE49-F238E27FC236}">
                <a16:creationId xmlns:a16="http://schemas.microsoft.com/office/drawing/2014/main" id="{F8743A38-9F89-4285-914D-D029C6E02AFD}"/>
              </a:ext>
            </a:extLst>
          </p:cNvPr>
          <p:cNvSpPr/>
          <p:nvPr/>
        </p:nvSpPr>
        <p:spPr>
          <a:xfrm>
            <a:off x="479376" y="975844"/>
            <a:ext cx="4928088" cy="523220"/>
          </a:xfrm>
          <a:prstGeom prst="rect">
            <a:avLst/>
          </a:prstGeom>
        </p:spPr>
        <p:txBody>
          <a:bodyPr wrap="square">
            <a:spAutoFit/>
          </a:bodyPr>
          <a:lstStyle/>
          <a:p>
            <a:pPr marL="457200" indent="-457200">
              <a:buFont typeface="Arial" panose="020B0604020202020204" pitchFamily="34" charset="0"/>
              <a:buChar char="•"/>
            </a:pPr>
            <a:r>
              <a:rPr lang="en-US" b="1"/>
              <a:t>Blockchain networks</a:t>
            </a:r>
          </a:p>
        </p:txBody>
      </p:sp>
      <p:pic>
        <p:nvPicPr>
          <p:cNvPr id="4098" name="Picture 2" descr="https://unova.io/wp-content/uploads/2021/11/blockchainnetworkunova.png">
            <a:extLst>
              <a:ext uri="{FF2B5EF4-FFF2-40B4-BE49-F238E27FC236}">
                <a16:creationId xmlns:a16="http://schemas.microsoft.com/office/drawing/2014/main" id="{C65941C8-7FD1-40D0-AAEC-65C8761D0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200" y="445291"/>
            <a:ext cx="7200800" cy="611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5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343472" y="7155"/>
            <a:ext cx="8064896" cy="792163"/>
          </a:xfrm>
        </p:spPr>
        <p:txBody>
          <a:bodyPr/>
          <a:lstStyle/>
          <a:p>
            <a:pPr eaLnBrk="1" hangingPunct="1"/>
            <a:r>
              <a:rPr lang="en-US" b="1"/>
              <a:t>Some application scenarios</a:t>
            </a:r>
            <a:endParaRPr lang="en-GB" altLang="en-US"/>
          </a:p>
        </p:txBody>
      </p:sp>
      <p:sp>
        <p:nvSpPr>
          <p:cNvPr id="13" name="Rectangle 12">
            <a:extLst>
              <a:ext uri="{FF2B5EF4-FFF2-40B4-BE49-F238E27FC236}">
                <a16:creationId xmlns:a16="http://schemas.microsoft.com/office/drawing/2014/main" id="{BAD7F43C-DEC1-4788-9668-99817AC86FBC}"/>
              </a:ext>
            </a:extLst>
          </p:cNvPr>
          <p:cNvSpPr/>
          <p:nvPr/>
        </p:nvSpPr>
        <p:spPr>
          <a:xfrm>
            <a:off x="177455" y="1013872"/>
            <a:ext cx="5976664" cy="954107"/>
          </a:xfrm>
          <a:prstGeom prst="rect">
            <a:avLst/>
          </a:prstGeom>
        </p:spPr>
        <p:txBody>
          <a:bodyPr wrap="square">
            <a:spAutoFit/>
          </a:bodyPr>
          <a:lstStyle/>
          <a:p>
            <a:pPr marL="457200" indent="-457200">
              <a:buFont typeface="Arial" panose="020B0604020202020204" pitchFamily="34" charset="0"/>
              <a:buChar char="•"/>
            </a:pPr>
            <a:r>
              <a:rPr lang="en-US" b="1"/>
              <a:t>Digital signature (Digital certificates)</a:t>
            </a:r>
            <a:endParaRPr lang="en-US"/>
          </a:p>
        </p:txBody>
      </p:sp>
      <p:pic>
        <p:nvPicPr>
          <p:cNvPr id="4" name="Picture 3">
            <a:extLst>
              <a:ext uri="{FF2B5EF4-FFF2-40B4-BE49-F238E27FC236}">
                <a16:creationId xmlns:a16="http://schemas.microsoft.com/office/drawing/2014/main" id="{045CA934-7759-48A4-8510-699FE355D620}"/>
              </a:ext>
            </a:extLst>
          </p:cNvPr>
          <p:cNvPicPr>
            <a:picLocks noChangeAspect="1"/>
          </p:cNvPicPr>
          <p:nvPr/>
        </p:nvPicPr>
        <p:blipFill>
          <a:blip r:embed="rId2"/>
          <a:stretch>
            <a:fillRect/>
          </a:stretch>
        </p:blipFill>
        <p:spPr>
          <a:xfrm>
            <a:off x="6096000" y="1025920"/>
            <a:ext cx="5432837" cy="5419186"/>
          </a:xfrm>
          <a:prstGeom prst="rect">
            <a:avLst/>
          </a:prstGeom>
        </p:spPr>
      </p:pic>
      <p:sp>
        <p:nvSpPr>
          <p:cNvPr id="5" name="Rectangle 4">
            <a:extLst>
              <a:ext uri="{FF2B5EF4-FFF2-40B4-BE49-F238E27FC236}">
                <a16:creationId xmlns:a16="http://schemas.microsoft.com/office/drawing/2014/main" id="{7581DB25-3641-4F60-BDBD-6D05C1506DF8}"/>
              </a:ext>
            </a:extLst>
          </p:cNvPr>
          <p:cNvSpPr/>
          <p:nvPr/>
        </p:nvSpPr>
        <p:spPr>
          <a:xfrm>
            <a:off x="235574" y="4877973"/>
            <a:ext cx="6096000" cy="954107"/>
          </a:xfrm>
          <a:prstGeom prst="rect">
            <a:avLst/>
          </a:prstGeom>
        </p:spPr>
        <p:txBody>
          <a:bodyPr>
            <a:spAutoFit/>
          </a:bodyPr>
          <a:lstStyle/>
          <a:p>
            <a:r>
              <a:rPr lang="en-US">
                <a:hlinkClick r:id="rId3">
                  <a:extLst>
                    <a:ext uri="{A12FA001-AC4F-418D-AE19-62706E023703}">
                      <ahyp:hlinkClr xmlns:ahyp="http://schemas.microsoft.com/office/drawing/2018/hyperlinkcolor" val="tx"/>
                    </a:ext>
                  </a:extLst>
                </a:hlinkClick>
              </a:rPr>
              <a:t>https://vpcp.chinhphu.vn/van-ban-ban-hanh/171154.htm</a:t>
            </a:r>
            <a:endParaRPr lang="en-US"/>
          </a:p>
        </p:txBody>
      </p:sp>
    </p:spTree>
    <p:extLst>
      <p:ext uri="{BB962C8B-B14F-4D97-AF65-F5344CB8AC3E}">
        <p14:creationId xmlns:p14="http://schemas.microsoft.com/office/powerpoint/2010/main" val="361290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343472" y="7155"/>
            <a:ext cx="8064896" cy="792163"/>
          </a:xfrm>
        </p:spPr>
        <p:txBody>
          <a:bodyPr/>
          <a:lstStyle/>
          <a:p>
            <a:pPr eaLnBrk="1" hangingPunct="1"/>
            <a:r>
              <a:rPr lang="en-US" b="1"/>
              <a:t>Some application scenarios</a:t>
            </a:r>
            <a:endParaRPr lang="en-GB" altLang="en-US"/>
          </a:p>
        </p:txBody>
      </p:sp>
      <p:pic>
        <p:nvPicPr>
          <p:cNvPr id="22" name="Picture 2" descr="Defining Multi-Factor Authentication: What It Is and Why You Need It Now -  Avatier">
            <a:extLst>
              <a:ext uri="{FF2B5EF4-FFF2-40B4-BE49-F238E27FC236}">
                <a16:creationId xmlns:a16="http://schemas.microsoft.com/office/drawing/2014/main" id="{7F6086EB-5AD3-412D-BE47-7F5CCDC74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768" y="1233111"/>
            <a:ext cx="6408712" cy="4806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EC6797-0257-4DCD-BDD6-046676BFEC6B}"/>
              </a:ext>
            </a:extLst>
          </p:cNvPr>
          <p:cNvSpPr/>
          <p:nvPr/>
        </p:nvSpPr>
        <p:spPr>
          <a:xfrm>
            <a:off x="695400" y="971501"/>
            <a:ext cx="2943434" cy="523220"/>
          </a:xfrm>
          <a:prstGeom prst="rect">
            <a:avLst/>
          </a:prstGeom>
        </p:spPr>
        <p:txBody>
          <a:bodyPr wrap="none">
            <a:spAutoFit/>
          </a:bodyPr>
          <a:lstStyle/>
          <a:p>
            <a:pPr marL="457200" indent="-457200">
              <a:buFont typeface="Arial" panose="020B0604020202020204" pitchFamily="34" charset="0"/>
              <a:buChar char="•"/>
            </a:pPr>
            <a:r>
              <a:rPr lang="en-US" b="1"/>
              <a:t>Authentication</a:t>
            </a:r>
            <a:endParaRPr lang="en-US"/>
          </a:p>
        </p:txBody>
      </p:sp>
    </p:spTree>
    <p:extLst>
      <p:ext uri="{BB962C8B-B14F-4D97-AF65-F5344CB8AC3E}">
        <p14:creationId xmlns:p14="http://schemas.microsoft.com/office/powerpoint/2010/main" val="410995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45F6052-AAAF-4EBB-A2D3-5D4BB785E44D}"/>
              </a:ext>
            </a:extLst>
          </p:cNvPr>
          <p:cNvSpPr/>
          <p:nvPr/>
        </p:nvSpPr>
        <p:spPr>
          <a:xfrm>
            <a:off x="8549490" y="2825883"/>
            <a:ext cx="1972487" cy="430887"/>
          </a:xfrm>
          <a:prstGeom prst="rect">
            <a:avLst/>
          </a:prstGeom>
        </p:spPr>
        <p:txBody>
          <a:bodyPr wrap="square">
            <a:spAutoFit/>
          </a:bodyPr>
          <a:lstStyle/>
          <a:p>
            <a:r>
              <a:rPr lang="en-US" sz="2200">
                <a:solidFill>
                  <a:srgbClr val="000000"/>
                </a:solidFill>
                <a:latin typeface="Tahoma" panose="020B0604030504040204" pitchFamily="34" charset="0"/>
                <a:ea typeface="Tahoma" panose="020B0604030504040204" pitchFamily="34" charset="0"/>
                <a:cs typeface="Tahoma" panose="020B0604030504040204" pitchFamily="34" charset="0"/>
              </a:rPr>
              <a:t>Local system</a:t>
            </a:r>
          </a:p>
        </p:txBody>
      </p:sp>
      <p:pic>
        <p:nvPicPr>
          <p:cNvPr id="31" name="Picture 30">
            <a:extLst>
              <a:ext uri="{FF2B5EF4-FFF2-40B4-BE49-F238E27FC236}">
                <a16:creationId xmlns:a16="http://schemas.microsoft.com/office/drawing/2014/main" id="{26C6A47D-05EC-4F8D-B97A-F130F915556C}"/>
              </a:ext>
            </a:extLst>
          </p:cNvPr>
          <p:cNvPicPr>
            <a:picLocks noChangeAspect="1"/>
          </p:cNvPicPr>
          <p:nvPr/>
        </p:nvPicPr>
        <p:blipFill>
          <a:blip r:embed="rId3"/>
          <a:stretch>
            <a:fillRect/>
          </a:stretch>
        </p:blipFill>
        <p:spPr>
          <a:xfrm>
            <a:off x="9112977" y="1290296"/>
            <a:ext cx="933580" cy="692558"/>
          </a:xfrm>
          <a:prstGeom prst="rect">
            <a:avLst/>
          </a:prstGeom>
        </p:spPr>
      </p:pic>
      <p:pic>
        <p:nvPicPr>
          <p:cNvPr id="33" name="Picture 32">
            <a:extLst>
              <a:ext uri="{FF2B5EF4-FFF2-40B4-BE49-F238E27FC236}">
                <a16:creationId xmlns:a16="http://schemas.microsoft.com/office/drawing/2014/main" id="{41014DEF-713F-4E6D-A769-9E81CBCA8FE4}"/>
              </a:ext>
            </a:extLst>
          </p:cNvPr>
          <p:cNvPicPr>
            <a:picLocks noChangeAspect="1"/>
          </p:cNvPicPr>
          <p:nvPr/>
        </p:nvPicPr>
        <p:blipFill>
          <a:blip r:embed="rId4"/>
          <a:stretch>
            <a:fillRect/>
          </a:stretch>
        </p:blipFill>
        <p:spPr>
          <a:xfrm>
            <a:off x="9728022" y="2135991"/>
            <a:ext cx="793955" cy="724242"/>
          </a:xfrm>
          <a:prstGeom prst="rect">
            <a:avLst/>
          </a:prstGeom>
        </p:spPr>
      </p:pic>
      <p:pic>
        <p:nvPicPr>
          <p:cNvPr id="36" name="Picture 35">
            <a:extLst>
              <a:ext uri="{FF2B5EF4-FFF2-40B4-BE49-F238E27FC236}">
                <a16:creationId xmlns:a16="http://schemas.microsoft.com/office/drawing/2014/main" id="{D569D172-58F3-4C5D-8D34-AEEBE07C9C3F}"/>
              </a:ext>
            </a:extLst>
          </p:cNvPr>
          <p:cNvPicPr>
            <a:picLocks noChangeAspect="1"/>
          </p:cNvPicPr>
          <p:nvPr/>
        </p:nvPicPr>
        <p:blipFill>
          <a:blip r:embed="rId5"/>
          <a:stretch>
            <a:fillRect/>
          </a:stretch>
        </p:blipFill>
        <p:spPr>
          <a:xfrm>
            <a:off x="8794451" y="2173621"/>
            <a:ext cx="818629" cy="595225"/>
          </a:xfrm>
          <a:prstGeom prst="rect">
            <a:avLst/>
          </a:prstGeom>
        </p:spPr>
      </p:pic>
      <p:pic>
        <p:nvPicPr>
          <p:cNvPr id="38" name="Picture 37">
            <a:extLst>
              <a:ext uri="{FF2B5EF4-FFF2-40B4-BE49-F238E27FC236}">
                <a16:creationId xmlns:a16="http://schemas.microsoft.com/office/drawing/2014/main" id="{E4C7CE34-32B8-4A15-BDBD-13686BE87EF6}"/>
              </a:ext>
            </a:extLst>
          </p:cNvPr>
          <p:cNvPicPr>
            <a:picLocks noChangeAspect="1"/>
          </p:cNvPicPr>
          <p:nvPr/>
        </p:nvPicPr>
        <p:blipFill>
          <a:blip r:embed="rId6"/>
          <a:stretch>
            <a:fillRect/>
          </a:stretch>
        </p:blipFill>
        <p:spPr>
          <a:xfrm>
            <a:off x="5370932" y="3879016"/>
            <a:ext cx="628679" cy="776148"/>
          </a:xfrm>
          <a:prstGeom prst="rect">
            <a:avLst/>
          </a:prstGeom>
        </p:spPr>
      </p:pic>
      <p:pic>
        <p:nvPicPr>
          <p:cNvPr id="39" name="Picture 38">
            <a:extLst>
              <a:ext uri="{FF2B5EF4-FFF2-40B4-BE49-F238E27FC236}">
                <a16:creationId xmlns:a16="http://schemas.microsoft.com/office/drawing/2014/main" id="{43067733-B441-4C93-823D-8303E4765F8C}"/>
              </a:ext>
            </a:extLst>
          </p:cNvPr>
          <p:cNvPicPr>
            <a:picLocks noChangeAspect="1"/>
          </p:cNvPicPr>
          <p:nvPr/>
        </p:nvPicPr>
        <p:blipFill>
          <a:blip r:embed="rId7"/>
          <a:stretch>
            <a:fillRect/>
          </a:stretch>
        </p:blipFill>
        <p:spPr>
          <a:xfrm>
            <a:off x="1955269" y="3897923"/>
            <a:ext cx="1021246" cy="941669"/>
          </a:xfrm>
          <a:prstGeom prst="rect">
            <a:avLst/>
          </a:prstGeom>
        </p:spPr>
      </p:pic>
      <p:sp>
        <p:nvSpPr>
          <p:cNvPr id="42" name="TextBox 41">
            <a:extLst>
              <a:ext uri="{FF2B5EF4-FFF2-40B4-BE49-F238E27FC236}">
                <a16:creationId xmlns:a16="http://schemas.microsoft.com/office/drawing/2014/main" id="{4C4B8599-B463-4707-8321-75D308942DDE}"/>
              </a:ext>
            </a:extLst>
          </p:cNvPr>
          <p:cNvSpPr txBox="1"/>
          <p:nvPr/>
        </p:nvSpPr>
        <p:spPr>
          <a:xfrm>
            <a:off x="5221312" y="3884139"/>
            <a:ext cx="2399170" cy="769441"/>
          </a:xfrm>
          <a:prstGeom prst="rect">
            <a:avLst/>
          </a:prstGeom>
          <a:noFill/>
        </p:spPr>
        <p:txBody>
          <a:bodyPr wrap="square" rtlCol="0">
            <a:spAutoFit/>
          </a:bodyPr>
          <a:lstStyle/>
          <a:p>
            <a:pPr algn="ctr"/>
            <a:r>
              <a:rPr lang="en-US" sz="2200">
                <a:latin typeface="Tahoma" panose="020B0604030504040204" pitchFamily="34" charset="0"/>
                <a:ea typeface="Tahoma" panose="020B0604030504040204" pitchFamily="34" charset="0"/>
                <a:cs typeface="Tahoma" panose="020B0604030504040204" pitchFamily="34" charset="0"/>
              </a:rPr>
              <a:t>Remote </a:t>
            </a:r>
          </a:p>
          <a:p>
            <a:pPr algn="ctr"/>
            <a:r>
              <a:rPr lang="en-US" sz="2200">
                <a:latin typeface="Tahoma" panose="020B0604030504040204" pitchFamily="34" charset="0"/>
                <a:ea typeface="Tahoma" panose="020B0604030504040204" pitchFamily="34" charset="0"/>
                <a:cs typeface="Tahoma" panose="020B0604030504040204" pitchFamily="34" charset="0"/>
              </a:rPr>
              <a:t>server</a:t>
            </a:r>
          </a:p>
        </p:txBody>
      </p:sp>
      <p:cxnSp>
        <p:nvCxnSpPr>
          <p:cNvPr id="6" name="Straight Connector 5">
            <a:extLst>
              <a:ext uri="{FF2B5EF4-FFF2-40B4-BE49-F238E27FC236}">
                <a16:creationId xmlns:a16="http://schemas.microsoft.com/office/drawing/2014/main" id="{B96B9A2D-CCA5-41AE-B01F-8B7D4D549E73}"/>
              </a:ext>
            </a:extLst>
          </p:cNvPr>
          <p:cNvCxnSpPr>
            <a:cxnSpLocks/>
          </p:cNvCxnSpPr>
          <p:nvPr/>
        </p:nvCxnSpPr>
        <p:spPr>
          <a:xfrm>
            <a:off x="3168912" y="4106658"/>
            <a:ext cx="217103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828CCEE-2AF8-4319-9F78-A32CF676866A}"/>
              </a:ext>
            </a:extLst>
          </p:cNvPr>
          <p:cNvCxnSpPr>
            <a:cxnSpLocks/>
          </p:cNvCxnSpPr>
          <p:nvPr/>
        </p:nvCxnSpPr>
        <p:spPr>
          <a:xfrm>
            <a:off x="7121750" y="3310419"/>
            <a:ext cx="3536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08ED64E2-DB4D-41E9-8370-6A1C98E855D1}"/>
              </a:ext>
            </a:extLst>
          </p:cNvPr>
          <p:cNvPicPr>
            <a:picLocks noChangeAspect="1"/>
          </p:cNvPicPr>
          <p:nvPr/>
        </p:nvPicPr>
        <p:blipFill>
          <a:blip r:embed="rId7"/>
          <a:stretch>
            <a:fillRect/>
          </a:stretch>
        </p:blipFill>
        <p:spPr>
          <a:xfrm>
            <a:off x="2291405" y="5032050"/>
            <a:ext cx="877509" cy="948412"/>
          </a:xfrm>
          <a:prstGeom prst="rect">
            <a:avLst/>
          </a:prstGeom>
        </p:spPr>
      </p:pic>
      <p:cxnSp>
        <p:nvCxnSpPr>
          <p:cNvPr id="46" name="Straight Connector 45">
            <a:extLst>
              <a:ext uri="{FF2B5EF4-FFF2-40B4-BE49-F238E27FC236}">
                <a16:creationId xmlns:a16="http://schemas.microsoft.com/office/drawing/2014/main" id="{6EE3BACB-69A4-4A94-B73A-B5D0FF3D053C}"/>
              </a:ext>
            </a:extLst>
          </p:cNvPr>
          <p:cNvCxnSpPr>
            <a:cxnSpLocks/>
          </p:cNvCxnSpPr>
          <p:nvPr/>
        </p:nvCxnSpPr>
        <p:spPr>
          <a:xfrm>
            <a:off x="3159081" y="5545584"/>
            <a:ext cx="2287990"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CE760C-E73A-42EA-8635-4685A3EDEB09}"/>
              </a:ext>
            </a:extLst>
          </p:cNvPr>
          <p:cNvSpPr txBox="1"/>
          <p:nvPr/>
        </p:nvSpPr>
        <p:spPr>
          <a:xfrm>
            <a:off x="1524001" y="4071893"/>
            <a:ext cx="745717" cy="430887"/>
          </a:xfrm>
          <a:prstGeom prst="rect">
            <a:avLst/>
          </a:prstGeom>
          <a:noFill/>
        </p:spPr>
        <p:txBody>
          <a:bodyPr wrap="none" rtlCol="0">
            <a:spAutoFit/>
          </a:bodyPr>
          <a:lstStyle/>
          <a:p>
            <a:r>
              <a:rPr lang="en-US" sz="2200">
                <a:latin typeface="Tahoma" panose="020B0604030504040204" pitchFamily="34" charset="0"/>
                <a:ea typeface="Tahoma" panose="020B0604030504040204" pitchFamily="34" charset="0"/>
                <a:cs typeface="Tahoma" panose="020B0604030504040204" pitchFamily="34" charset="0"/>
              </a:rPr>
              <a:t>User</a:t>
            </a:r>
          </a:p>
        </p:txBody>
      </p:sp>
      <p:sp>
        <p:nvSpPr>
          <p:cNvPr id="48" name="TextBox 47">
            <a:extLst>
              <a:ext uri="{FF2B5EF4-FFF2-40B4-BE49-F238E27FC236}">
                <a16:creationId xmlns:a16="http://schemas.microsoft.com/office/drawing/2014/main" id="{B1B67750-AF55-42A1-8874-CD048C6F9DDC}"/>
              </a:ext>
            </a:extLst>
          </p:cNvPr>
          <p:cNvSpPr txBox="1"/>
          <p:nvPr/>
        </p:nvSpPr>
        <p:spPr>
          <a:xfrm>
            <a:off x="4872842" y="5068816"/>
            <a:ext cx="745717" cy="430887"/>
          </a:xfrm>
          <a:prstGeom prst="rect">
            <a:avLst/>
          </a:prstGeom>
          <a:noFill/>
        </p:spPr>
        <p:txBody>
          <a:bodyPr wrap="none" rtlCol="0">
            <a:spAutoFit/>
          </a:bodyPr>
          <a:lstStyle/>
          <a:p>
            <a:r>
              <a:rPr lang="en-US" sz="2200">
                <a:latin typeface="Tahoma" panose="020B0604030504040204" pitchFamily="34" charset="0"/>
                <a:ea typeface="Tahoma" panose="020B0604030504040204" pitchFamily="34" charset="0"/>
                <a:cs typeface="Tahoma" panose="020B0604030504040204" pitchFamily="34" charset="0"/>
              </a:rPr>
              <a:t>User</a:t>
            </a:r>
          </a:p>
        </p:txBody>
      </p:sp>
      <p:sp>
        <p:nvSpPr>
          <p:cNvPr id="52" name="TextBox 51">
            <a:extLst>
              <a:ext uri="{FF2B5EF4-FFF2-40B4-BE49-F238E27FC236}">
                <a16:creationId xmlns:a16="http://schemas.microsoft.com/office/drawing/2014/main" id="{76C1479E-9313-45E9-82AD-950951C04830}"/>
              </a:ext>
            </a:extLst>
          </p:cNvPr>
          <p:cNvSpPr txBox="1"/>
          <p:nvPr/>
        </p:nvSpPr>
        <p:spPr>
          <a:xfrm>
            <a:off x="1786028" y="1419919"/>
            <a:ext cx="5146040" cy="1107996"/>
          </a:xfrm>
          <a:prstGeom prst="rect">
            <a:avLst/>
          </a:prstGeom>
          <a:noFill/>
        </p:spPr>
        <p:txBody>
          <a:bodyPr wrap="square" rtlCol="0">
            <a:spAutoFit/>
          </a:bodyPr>
          <a:lstStyle/>
          <a:p>
            <a:pPr marL="342900" indent="-342900">
              <a:buFont typeface="Courier New" panose="02070309020205020404" pitchFamily="49" charset="0"/>
              <a:buChar char="o"/>
            </a:pPr>
            <a:r>
              <a:rPr lang="en-US" sz="2200">
                <a:solidFill>
                  <a:srgbClr val="FF0000"/>
                </a:solidFill>
                <a:latin typeface="Tahoma" panose="020B0604030504040204" pitchFamily="34" charset="0"/>
                <a:ea typeface="Tahoma" panose="020B0604030504040204" pitchFamily="34" charset="0"/>
                <a:cs typeface="Tahoma" panose="020B0604030504040204" pitchFamily="34" charset="0"/>
              </a:rPr>
              <a:t>Identification information?</a:t>
            </a:r>
          </a:p>
          <a:p>
            <a:pPr marL="342900" indent="-342900">
              <a:buFont typeface="Courier New" panose="02070309020205020404" pitchFamily="49" charset="0"/>
              <a:buChar char="o"/>
            </a:pPr>
            <a:r>
              <a:rPr lang="en-US" sz="2200">
                <a:solidFill>
                  <a:srgbClr val="FF0000"/>
                </a:solidFill>
                <a:latin typeface="Tahoma" panose="020B0604030504040204" pitchFamily="34" charset="0"/>
                <a:ea typeface="Tahoma" panose="020B0604030504040204" pitchFamily="34" charset="0"/>
                <a:cs typeface="Tahoma" panose="020B0604030504040204" pitchFamily="34" charset="0"/>
              </a:rPr>
              <a:t>Verification?</a:t>
            </a:r>
          </a:p>
          <a:p>
            <a:pPr marL="342900" indent="-342900">
              <a:buFont typeface="Courier New" panose="02070309020205020404" pitchFamily="49" charset="0"/>
              <a:buChar char="o"/>
            </a:pPr>
            <a:r>
              <a:rPr lang="en-US" sz="2200">
                <a:solidFill>
                  <a:srgbClr val="FF0000"/>
                </a:solidFill>
                <a:latin typeface="Tahoma" panose="020B0604030504040204" pitchFamily="34" charset="0"/>
                <a:ea typeface="Tahoma" panose="020B0604030504040204" pitchFamily="34" charset="0"/>
                <a:cs typeface="Tahoma" panose="020B0604030504040204" pitchFamily="34" charset="0"/>
              </a:rPr>
              <a:t>Exchange authentication factors?</a:t>
            </a:r>
          </a:p>
        </p:txBody>
      </p:sp>
      <p:pic>
        <p:nvPicPr>
          <p:cNvPr id="59" name="Picture 58">
            <a:extLst>
              <a:ext uri="{FF2B5EF4-FFF2-40B4-BE49-F238E27FC236}">
                <a16:creationId xmlns:a16="http://schemas.microsoft.com/office/drawing/2014/main" id="{93B8E31A-9FEF-4100-A195-4966C78C5194}"/>
              </a:ext>
            </a:extLst>
          </p:cNvPr>
          <p:cNvPicPr>
            <a:picLocks noChangeAspect="1"/>
          </p:cNvPicPr>
          <p:nvPr/>
        </p:nvPicPr>
        <p:blipFill>
          <a:blip r:embed="rId8"/>
          <a:stretch>
            <a:fillRect/>
          </a:stretch>
        </p:blipFill>
        <p:spPr>
          <a:xfrm>
            <a:off x="2799092" y="4244577"/>
            <a:ext cx="660220" cy="608447"/>
          </a:xfrm>
          <a:prstGeom prst="rect">
            <a:avLst/>
          </a:prstGeom>
        </p:spPr>
      </p:pic>
      <p:pic>
        <p:nvPicPr>
          <p:cNvPr id="66" name="Picture 65">
            <a:extLst>
              <a:ext uri="{FF2B5EF4-FFF2-40B4-BE49-F238E27FC236}">
                <a16:creationId xmlns:a16="http://schemas.microsoft.com/office/drawing/2014/main" id="{84E56F62-B5F0-45A3-8C71-2DD6DAEA31D4}"/>
              </a:ext>
            </a:extLst>
          </p:cNvPr>
          <p:cNvPicPr>
            <a:picLocks noChangeAspect="1"/>
          </p:cNvPicPr>
          <p:nvPr/>
        </p:nvPicPr>
        <p:blipFill>
          <a:blip r:embed="rId8"/>
          <a:stretch>
            <a:fillRect/>
          </a:stretch>
        </p:blipFill>
        <p:spPr>
          <a:xfrm>
            <a:off x="2457743" y="5666700"/>
            <a:ext cx="655019" cy="603654"/>
          </a:xfrm>
          <a:prstGeom prst="rect">
            <a:avLst/>
          </a:prstGeom>
        </p:spPr>
      </p:pic>
      <p:sp>
        <p:nvSpPr>
          <p:cNvPr id="40" name="Rectangle 39">
            <a:extLst>
              <a:ext uri="{FF2B5EF4-FFF2-40B4-BE49-F238E27FC236}">
                <a16:creationId xmlns:a16="http://schemas.microsoft.com/office/drawing/2014/main" id="{6CC93DCE-21D9-4144-9A84-A7BDBB1BA7BF}"/>
              </a:ext>
            </a:extLst>
          </p:cNvPr>
          <p:cNvSpPr/>
          <p:nvPr/>
        </p:nvSpPr>
        <p:spPr>
          <a:xfrm>
            <a:off x="446497" y="949620"/>
            <a:ext cx="4170060" cy="523220"/>
          </a:xfrm>
          <a:prstGeom prst="rect">
            <a:avLst/>
          </a:prstGeom>
        </p:spPr>
        <p:txBody>
          <a:bodyPr wrap="square">
            <a:spAutoFit/>
          </a:bodyPr>
          <a:lstStyle/>
          <a:p>
            <a:pPr marL="457200" indent="-457200">
              <a:buFont typeface="Arial" panose="020B0604020202020204" pitchFamily="34" charset="0"/>
              <a:buChar char="•"/>
            </a:pPr>
            <a:r>
              <a:rPr lang="en-US" b="1">
                <a:latin typeface="Times New Roman" panose="02020603050405020304" pitchFamily="18" charset="0"/>
                <a:cs typeface="Times New Roman" panose="02020603050405020304" pitchFamily="18" charset="0"/>
              </a:rPr>
              <a:t>Mutual authentication</a:t>
            </a:r>
          </a:p>
        </p:txBody>
      </p:sp>
      <p:pic>
        <p:nvPicPr>
          <p:cNvPr id="53" name="Picture 52">
            <a:extLst>
              <a:ext uri="{FF2B5EF4-FFF2-40B4-BE49-F238E27FC236}">
                <a16:creationId xmlns:a16="http://schemas.microsoft.com/office/drawing/2014/main" id="{0409A4A6-2BCC-4B97-A1C2-4DBFE6308D91}"/>
              </a:ext>
            </a:extLst>
          </p:cNvPr>
          <p:cNvPicPr>
            <a:picLocks noChangeAspect="1"/>
          </p:cNvPicPr>
          <p:nvPr/>
        </p:nvPicPr>
        <p:blipFill>
          <a:blip r:embed="rId9"/>
          <a:stretch>
            <a:fillRect/>
          </a:stretch>
        </p:blipFill>
        <p:spPr>
          <a:xfrm>
            <a:off x="5527861" y="5091219"/>
            <a:ext cx="655019" cy="748506"/>
          </a:xfrm>
          <a:prstGeom prst="rect">
            <a:avLst/>
          </a:prstGeom>
        </p:spPr>
      </p:pic>
      <p:pic>
        <p:nvPicPr>
          <p:cNvPr id="54" name="Picture 53">
            <a:extLst>
              <a:ext uri="{FF2B5EF4-FFF2-40B4-BE49-F238E27FC236}">
                <a16:creationId xmlns:a16="http://schemas.microsoft.com/office/drawing/2014/main" id="{7530D640-DC5B-4B3C-A0BC-1EC23101B1A0}"/>
              </a:ext>
            </a:extLst>
          </p:cNvPr>
          <p:cNvPicPr>
            <a:picLocks noChangeAspect="1"/>
          </p:cNvPicPr>
          <p:nvPr/>
        </p:nvPicPr>
        <p:blipFill>
          <a:blip r:embed="rId8"/>
          <a:stretch>
            <a:fillRect/>
          </a:stretch>
        </p:blipFill>
        <p:spPr>
          <a:xfrm>
            <a:off x="5362333" y="5637978"/>
            <a:ext cx="655019" cy="603654"/>
          </a:xfrm>
          <a:prstGeom prst="rect">
            <a:avLst/>
          </a:prstGeom>
        </p:spPr>
      </p:pic>
      <p:sp>
        <p:nvSpPr>
          <p:cNvPr id="55" name="TextBox 54">
            <a:extLst>
              <a:ext uri="{FF2B5EF4-FFF2-40B4-BE49-F238E27FC236}">
                <a16:creationId xmlns:a16="http://schemas.microsoft.com/office/drawing/2014/main" id="{9624520A-40B3-44B6-A742-033543A01604}"/>
              </a:ext>
            </a:extLst>
          </p:cNvPr>
          <p:cNvSpPr txBox="1"/>
          <p:nvPr/>
        </p:nvSpPr>
        <p:spPr>
          <a:xfrm>
            <a:off x="1688440" y="5162896"/>
            <a:ext cx="745717" cy="430887"/>
          </a:xfrm>
          <a:prstGeom prst="rect">
            <a:avLst/>
          </a:prstGeom>
          <a:noFill/>
        </p:spPr>
        <p:txBody>
          <a:bodyPr wrap="square" rtlCol="0">
            <a:spAutoFit/>
          </a:bodyPr>
          <a:lstStyle/>
          <a:p>
            <a:r>
              <a:rPr lang="en-US" sz="2200">
                <a:latin typeface="Tahoma" panose="020B0604030504040204" pitchFamily="34" charset="0"/>
                <a:ea typeface="Tahoma" panose="020B0604030504040204" pitchFamily="34" charset="0"/>
                <a:cs typeface="Tahoma" panose="020B0604030504040204" pitchFamily="34" charset="0"/>
              </a:rPr>
              <a:t>User</a:t>
            </a:r>
          </a:p>
        </p:txBody>
      </p:sp>
      <p:pic>
        <p:nvPicPr>
          <p:cNvPr id="17" name="Picture 16">
            <a:extLst>
              <a:ext uri="{FF2B5EF4-FFF2-40B4-BE49-F238E27FC236}">
                <a16:creationId xmlns:a16="http://schemas.microsoft.com/office/drawing/2014/main" id="{59A4B164-8FEB-40E5-BE96-6FE9B249F9DF}"/>
              </a:ext>
            </a:extLst>
          </p:cNvPr>
          <p:cNvPicPr>
            <a:picLocks noChangeAspect="1"/>
          </p:cNvPicPr>
          <p:nvPr/>
        </p:nvPicPr>
        <p:blipFill>
          <a:blip r:embed="rId10"/>
          <a:stretch>
            <a:fillRect/>
          </a:stretch>
        </p:blipFill>
        <p:spPr>
          <a:xfrm>
            <a:off x="9470887" y="5205475"/>
            <a:ext cx="847725" cy="1143000"/>
          </a:xfrm>
          <a:prstGeom prst="rect">
            <a:avLst/>
          </a:prstGeom>
        </p:spPr>
      </p:pic>
      <p:cxnSp>
        <p:nvCxnSpPr>
          <p:cNvPr id="56" name="Straight Connector 55">
            <a:extLst>
              <a:ext uri="{FF2B5EF4-FFF2-40B4-BE49-F238E27FC236}">
                <a16:creationId xmlns:a16="http://schemas.microsoft.com/office/drawing/2014/main" id="{610AD283-C853-42F7-9345-7631B58F0E05}"/>
              </a:ext>
            </a:extLst>
          </p:cNvPr>
          <p:cNvCxnSpPr>
            <a:cxnSpLocks/>
          </p:cNvCxnSpPr>
          <p:nvPr/>
        </p:nvCxnSpPr>
        <p:spPr>
          <a:xfrm>
            <a:off x="1543664" y="5061713"/>
            <a:ext cx="5462076" cy="29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BAE1639-8D73-4AAC-8AC6-1DA0B45C5EFF}"/>
              </a:ext>
            </a:extLst>
          </p:cNvPr>
          <p:cNvSpPr/>
          <p:nvPr/>
        </p:nvSpPr>
        <p:spPr>
          <a:xfrm>
            <a:off x="8585585" y="5218267"/>
            <a:ext cx="1173719" cy="430887"/>
          </a:xfrm>
          <a:prstGeom prst="rect">
            <a:avLst/>
          </a:prstGeom>
        </p:spPr>
        <p:txBody>
          <a:bodyPr wrap="none">
            <a:spAutoFit/>
          </a:bodyPr>
          <a:lstStyle/>
          <a:p>
            <a:r>
              <a:rPr lang="en-US" sz="2200" b="1">
                <a:latin typeface="Tahoma" panose="020B0604030504040204" pitchFamily="34" charset="0"/>
                <a:ea typeface="Tahoma" panose="020B0604030504040204" pitchFamily="34" charset="0"/>
                <a:cs typeface="Tahoma" panose="020B0604030504040204" pitchFamily="34" charset="0"/>
              </a:rPr>
              <a:t>AI/ML </a:t>
            </a:r>
            <a:endParaRPr lang="en-US" sz="2200"/>
          </a:p>
        </p:txBody>
      </p:sp>
      <p:pic>
        <p:nvPicPr>
          <p:cNvPr id="229381" name="Picture 5" descr="Cloud Computing – Network Encyclopedia">
            <a:extLst>
              <a:ext uri="{FF2B5EF4-FFF2-40B4-BE49-F238E27FC236}">
                <a16:creationId xmlns:a16="http://schemas.microsoft.com/office/drawing/2014/main" id="{C745D1F2-384E-4A37-BCF0-450B272D6B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4450" y="3668029"/>
            <a:ext cx="1502224" cy="1153094"/>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92198AC9-7362-4738-83F3-F2BA72FC1F32}"/>
              </a:ext>
            </a:extLst>
          </p:cNvPr>
          <p:cNvSpPr/>
          <p:nvPr/>
        </p:nvSpPr>
        <p:spPr>
          <a:xfrm>
            <a:off x="7176121" y="3388930"/>
            <a:ext cx="3433793" cy="400110"/>
          </a:xfrm>
          <a:prstGeom prst="rect">
            <a:avLst/>
          </a:prstGeom>
        </p:spPr>
        <p:txBody>
          <a:bodyPr wrap="square">
            <a:spAutoFit/>
          </a:bodyPr>
          <a:lstStyle/>
          <a:p>
            <a:r>
              <a:rPr lang="en-US" sz="2000" b="1">
                <a:latin typeface="Tahoma" panose="020B0604030504040204" pitchFamily="34" charset="0"/>
                <a:ea typeface="Tahoma" panose="020B0604030504040204" pitchFamily="34" charset="0"/>
                <a:cs typeface="Tahoma" panose="020B0604030504040204" pitchFamily="34" charset="0"/>
              </a:rPr>
              <a:t>Cloud/edge/computing</a:t>
            </a:r>
            <a:endParaRPr lang="en-US" sz="2000"/>
          </a:p>
        </p:txBody>
      </p:sp>
      <p:cxnSp>
        <p:nvCxnSpPr>
          <p:cNvPr id="60" name="Straight Connector 59">
            <a:extLst>
              <a:ext uri="{FF2B5EF4-FFF2-40B4-BE49-F238E27FC236}">
                <a16:creationId xmlns:a16="http://schemas.microsoft.com/office/drawing/2014/main" id="{B90DA4D6-2F64-4E87-B33A-F6478B0631CA}"/>
              </a:ext>
            </a:extLst>
          </p:cNvPr>
          <p:cNvCxnSpPr>
            <a:cxnSpLocks/>
          </p:cNvCxnSpPr>
          <p:nvPr/>
        </p:nvCxnSpPr>
        <p:spPr>
          <a:xfrm>
            <a:off x="7121750" y="5094163"/>
            <a:ext cx="3556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729A69-B9DF-4241-AE83-0819AE63EC4A}"/>
              </a:ext>
            </a:extLst>
          </p:cNvPr>
          <p:cNvCxnSpPr>
            <a:cxnSpLocks/>
          </p:cNvCxnSpPr>
          <p:nvPr/>
        </p:nvCxnSpPr>
        <p:spPr>
          <a:xfrm>
            <a:off x="1533832" y="3879016"/>
            <a:ext cx="54817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EF32212-04C9-4553-B122-DBE8AFC3B075}"/>
              </a:ext>
            </a:extLst>
          </p:cNvPr>
          <p:cNvSpPr/>
          <p:nvPr/>
        </p:nvSpPr>
        <p:spPr>
          <a:xfrm>
            <a:off x="1711917" y="2667079"/>
            <a:ext cx="2678733" cy="430887"/>
          </a:xfrm>
          <a:prstGeom prst="rect">
            <a:avLst/>
          </a:prstGeom>
        </p:spPr>
        <p:txBody>
          <a:bodyPr wrap="square">
            <a:spAutoFit/>
          </a:bodyPr>
          <a:lstStyle/>
          <a:p>
            <a:r>
              <a:rPr lang="en-US" sz="2200" b="1">
                <a:latin typeface="Times New Roman" panose="02020603050405020304" pitchFamily="18" charset="0"/>
                <a:cs typeface="Times New Roman" panose="02020603050405020304" pitchFamily="18" charset="0"/>
              </a:rPr>
              <a:t>Solutions?</a:t>
            </a:r>
          </a:p>
        </p:txBody>
      </p:sp>
      <p:sp>
        <p:nvSpPr>
          <p:cNvPr id="61" name="Rectangle 60">
            <a:extLst>
              <a:ext uri="{FF2B5EF4-FFF2-40B4-BE49-F238E27FC236}">
                <a16:creationId xmlns:a16="http://schemas.microsoft.com/office/drawing/2014/main" id="{3FD6FEB0-5FE9-4864-9374-A0CD69622F2F}"/>
              </a:ext>
            </a:extLst>
          </p:cNvPr>
          <p:cNvSpPr/>
          <p:nvPr/>
        </p:nvSpPr>
        <p:spPr>
          <a:xfrm>
            <a:off x="1872689" y="3058020"/>
            <a:ext cx="4201123" cy="769441"/>
          </a:xfrm>
          <a:prstGeom prst="rect">
            <a:avLst/>
          </a:prstGeom>
        </p:spPr>
        <p:txBody>
          <a:bodyPr wrap="square">
            <a:spAutoFit/>
          </a:bodyPr>
          <a:lstStyle/>
          <a:p>
            <a:r>
              <a:rPr lang="en-US" sz="2200" b="1">
                <a:solidFill>
                  <a:srgbClr val="0033CC"/>
                </a:solidFill>
                <a:latin typeface="Times New Roman" panose="02020603050405020304" pitchFamily="18" charset="0"/>
                <a:cs typeface="Times New Roman" panose="02020603050405020304" pitchFamily="18" charset="0"/>
              </a:rPr>
              <a:t>(A) Pre-shared secrets</a:t>
            </a:r>
          </a:p>
          <a:p>
            <a:r>
              <a:rPr lang="en-US" sz="2200" b="1">
                <a:solidFill>
                  <a:srgbClr val="0033CC"/>
                </a:solidFill>
                <a:latin typeface="Times New Roman" panose="02020603050405020304" pitchFamily="18" charset="0"/>
                <a:cs typeface="Times New Roman" panose="02020603050405020304" pitchFamily="18" charset="0"/>
              </a:rPr>
              <a:t>(B) Certificates (PKI)</a:t>
            </a:r>
          </a:p>
        </p:txBody>
      </p:sp>
      <p:sp>
        <p:nvSpPr>
          <p:cNvPr id="14" name="TextBox 13">
            <a:extLst>
              <a:ext uri="{FF2B5EF4-FFF2-40B4-BE49-F238E27FC236}">
                <a16:creationId xmlns:a16="http://schemas.microsoft.com/office/drawing/2014/main" id="{FB943F42-C4DB-482B-8D69-C592793EFD3A}"/>
              </a:ext>
            </a:extLst>
          </p:cNvPr>
          <p:cNvSpPr txBox="1"/>
          <p:nvPr/>
        </p:nvSpPr>
        <p:spPr>
          <a:xfrm>
            <a:off x="7850322" y="1007659"/>
            <a:ext cx="514885" cy="430887"/>
          </a:xfrm>
          <a:prstGeom prst="rect">
            <a:avLst/>
          </a:prstGeom>
          <a:noFill/>
        </p:spPr>
        <p:txBody>
          <a:bodyPr wrap="none" rtlCol="0">
            <a:spAutoFit/>
          </a:bodyPr>
          <a:lstStyle/>
          <a:p>
            <a:r>
              <a:rPr lang="en-US" sz="2200" b="1"/>
              <a:t>(1)</a:t>
            </a:r>
          </a:p>
        </p:txBody>
      </p:sp>
      <p:sp>
        <p:nvSpPr>
          <p:cNvPr id="62" name="TextBox 61">
            <a:extLst>
              <a:ext uri="{FF2B5EF4-FFF2-40B4-BE49-F238E27FC236}">
                <a16:creationId xmlns:a16="http://schemas.microsoft.com/office/drawing/2014/main" id="{C85B4198-DFCD-4EFD-9CEC-57551E7AC285}"/>
              </a:ext>
            </a:extLst>
          </p:cNvPr>
          <p:cNvSpPr txBox="1"/>
          <p:nvPr/>
        </p:nvSpPr>
        <p:spPr>
          <a:xfrm>
            <a:off x="3927427" y="4196824"/>
            <a:ext cx="514885" cy="430887"/>
          </a:xfrm>
          <a:prstGeom prst="rect">
            <a:avLst/>
          </a:prstGeom>
          <a:noFill/>
        </p:spPr>
        <p:txBody>
          <a:bodyPr wrap="none" rtlCol="0">
            <a:spAutoFit/>
          </a:bodyPr>
          <a:lstStyle/>
          <a:p>
            <a:r>
              <a:rPr lang="en-US" sz="2200" b="1"/>
              <a:t>(2)</a:t>
            </a:r>
          </a:p>
        </p:txBody>
      </p:sp>
      <p:sp>
        <p:nvSpPr>
          <p:cNvPr id="63" name="TextBox 62">
            <a:extLst>
              <a:ext uri="{FF2B5EF4-FFF2-40B4-BE49-F238E27FC236}">
                <a16:creationId xmlns:a16="http://schemas.microsoft.com/office/drawing/2014/main" id="{A69317B1-259B-4799-8662-D962ECB15A54}"/>
              </a:ext>
            </a:extLst>
          </p:cNvPr>
          <p:cNvSpPr txBox="1"/>
          <p:nvPr/>
        </p:nvSpPr>
        <p:spPr>
          <a:xfrm>
            <a:off x="3855474" y="5139112"/>
            <a:ext cx="514885" cy="430887"/>
          </a:xfrm>
          <a:prstGeom prst="rect">
            <a:avLst/>
          </a:prstGeom>
          <a:noFill/>
        </p:spPr>
        <p:txBody>
          <a:bodyPr wrap="none" rtlCol="0">
            <a:spAutoFit/>
          </a:bodyPr>
          <a:lstStyle/>
          <a:p>
            <a:r>
              <a:rPr lang="en-US" sz="2200" b="1"/>
              <a:t>(3)</a:t>
            </a:r>
          </a:p>
        </p:txBody>
      </p:sp>
      <p:pic>
        <p:nvPicPr>
          <p:cNvPr id="64" name="Picture 63">
            <a:extLst>
              <a:ext uri="{FF2B5EF4-FFF2-40B4-BE49-F238E27FC236}">
                <a16:creationId xmlns:a16="http://schemas.microsoft.com/office/drawing/2014/main" id="{7D3D056B-D12D-4EB1-8CCA-72846A00E195}"/>
              </a:ext>
            </a:extLst>
          </p:cNvPr>
          <p:cNvPicPr>
            <a:picLocks noChangeAspect="1"/>
          </p:cNvPicPr>
          <p:nvPr/>
        </p:nvPicPr>
        <p:blipFill>
          <a:blip r:embed="rId12"/>
          <a:stretch>
            <a:fillRect/>
          </a:stretch>
        </p:blipFill>
        <p:spPr>
          <a:xfrm>
            <a:off x="3848978" y="5601495"/>
            <a:ext cx="694043" cy="578369"/>
          </a:xfrm>
          <a:prstGeom prst="rect">
            <a:avLst/>
          </a:prstGeom>
        </p:spPr>
      </p:pic>
      <p:cxnSp>
        <p:nvCxnSpPr>
          <p:cNvPr id="65" name="Straight Arrow Connector 64">
            <a:extLst>
              <a:ext uri="{FF2B5EF4-FFF2-40B4-BE49-F238E27FC236}">
                <a16:creationId xmlns:a16="http://schemas.microsoft.com/office/drawing/2014/main" id="{4B5B7D48-A2EB-443A-90FC-F7BAA1579A9F}"/>
              </a:ext>
            </a:extLst>
          </p:cNvPr>
          <p:cNvCxnSpPr>
            <a:cxnSpLocks/>
          </p:cNvCxnSpPr>
          <p:nvPr/>
        </p:nvCxnSpPr>
        <p:spPr>
          <a:xfrm>
            <a:off x="3131555" y="5725543"/>
            <a:ext cx="618498" cy="301827"/>
          </a:xfrm>
          <a:prstGeom prst="straightConnector1">
            <a:avLst/>
          </a:prstGeom>
          <a:ln w="28575">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DFCB60CF-8CF2-4B6E-A681-98CE76C0FC7E}"/>
              </a:ext>
            </a:extLst>
          </p:cNvPr>
          <p:cNvCxnSpPr>
            <a:cxnSpLocks/>
          </p:cNvCxnSpPr>
          <p:nvPr/>
        </p:nvCxnSpPr>
        <p:spPr>
          <a:xfrm flipV="1">
            <a:off x="4508280" y="5876457"/>
            <a:ext cx="831663" cy="169817"/>
          </a:xfrm>
          <a:prstGeom prst="straightConnector1">
            <a:avLst/>
          </a:prstGeom>
          <a:ln w="28575">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EA433600-0A40-4D9F-BC7C-BE17AFDE2379}"/>
              </a:ext>
            </a:extLst>
          </p:cNvPr>
          <p:cNvSpPr/>
          <p:nvPr/>
        </p:nvSpPr>
        <p:spPr>
          <a:xfrm>
            <a:off x="1591460" y="4492885"/>
            <a:ext cx="57740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a:t>
            </a:r>
            <a:endParaRPr lang="en-US" sz="2200"/>
          </a:p>
        </p:txBody>
      </p:sp>
      <p:sp>
        <p:nvSpPr>
          <p:cNvPr id="27" name="Rectangle 26">
            <a:extLst>
              <a:ext uri="{FF2B5EF4-FFF2-40B4-BE49-F238E27FC236}">
                <a16:creationId xmlns:a16="http://schemas.microsoft.com/office/drawing/2014/main" id="{C23AE1A9-B9CA-4FF4-AEDF-F5F6E4BFE547}"/>
              </a:ext>
            </a:extLst>
          </p:cNvPr>
          <p:cNvSpPr/>
          <p:nvPr/>
        </p:nvSpPr>
        <p:spPr>
          <a:xfrm>
            <a:off x="5283158" y="4692382"/>
            <a:ext cx="726481"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 /</a:t>
            </a:r>
            <a:endParaRPr lang="en-US" sz="2200"/>
          </a:p>
        </p:txBody>
      </p:sp>
      <p:sp>
        <p:nvSpPr>
          <p:cNvPr id="28" name="Rectangle 27">
            <a:extLst>
              <a:ext uri="{FF2B5EF4-FFF2-40B4-BE49-F238E27FC236}">
                <a16:creationId xmlns:a16="http://schemas.microsoft.com/office/drawing/2014/main" id="{1E7B36AF-E665-4537-934B-EA37930A3EE1}"/>
              </a:ext>
            </a:extLst>
          </p:cNvPr>
          <p:cNvSpPr/>
          <p:nvPr/>
        </p:nvSpPr>
        <p:spPr>
          <a:xfrm>
            <a:off x="5753018" y="4690997"/>
            <a:ext cx="56137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(B)</a:t>
            </a:r>
            <a:endParaRPr lang="en-US" sz="2200"/>
          </a:p>
        </p:txBody>
      </p:sp>
      <p:sp>
        <p:nvSpPr>
          <p:cNvPr id="68" name="Rectangle 67">
            <a:extLst>
              <a:ext uri="{FF2B5EF4-FFF2-40B4-BE49-F238E27FC236}">
                <a16:creationId xmlns:a16="http://schemas.microsoft.com/office/drawing/2014/main" id="{DBFF8D92-D843-466A-936B-BE60EF59162E}"/>
              </a:ext>
            </a:extLst>
          </p:cNvPr>
          <p:cNvSpPr/>
          <p:nvPr/>
        </p:nvSpPr>
        <p:spPr>
          <a:xfrm>
            <a:off x="3049590" y="5863045"/>
            <a:ext cx="57740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a:t>
            </a:r>
            <a:endParaRPr lang="en-US" sz="2200"/>
          </a:p>
        </p:txBody>
      </p:sp>
      <p:sp>
        <p:nvSpPr>
          <p:cNvPr id="69" name="Rectangle 68">
            <a:extLst>
              <a:ext uri="{FF2B5EF4-FFF2-40B4-BE49-F238E27FC236}">
                <a16:creationId xmlns:a16="http://schemas.microsoft.com/office/drawing/2014/main" id="{B3AC087C-78F3-43C0-9248-705304CECC14}"/>
              </a:ext>
            </a:extLst>
          </p:cNvPr>
          <p:cNvSpPr/>
          <p:nvPr/>
        </p:nvSpPr>
        <p:spPr>
          <a:xfrm>
            <a:off x="4782806" y="5903852"/>
            <a:ext cx="57740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a:t>
            </a:r>
            <a:endParaRPr lang="en-US" sz="2200"/>
          </a:p>
        </p:txBody>
      </p:sp>
      <p:sp>
        <p:nvSpPr>
          <p:cNvPr id="70" name="Rectangle 69">
            <a:extLst>
              <a:ext uri="{FF2B5EF4-FFF2-40B4-BE49-F238E27FC236}">
                <a16:creationId xmlns:a16="http://schemas.microsoft.com/office/drawing/2014/main" id="{4CD6B30C-EB21-4EB4-B470-C3FDDEB2F2CD}"/>
              </a:ext>
            </a:extLst>
          </p:cNvPr>
          <p:cNvSpPr/>
          <p:nvPr/>
        </p:nvSpPr>
        <p:spPr>
          <a:xfrm>
            <a:off x="6073811" y="5755140"/>
            <a:ext cx="56137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(B)</a:t>
            </a:r>
            <a:endParaRPr lang="en-US" sz="2200"/>
          </a:p>
        </p:txBody>
      </p:sp>
      <p:sp>
        <p:nvSpPr>
          <p:cNvPr id="71" name="Rectangle 70">
            <a:extLst>
              <a:ext uri="{FF2B5EF4-FFF2-40B4-BE49-F238E27FC236}">
                <a16:creationId xmlns:a16="http://schemas.microsoft.com/office/drawing/2014/main" id="{4E0CA6F1-2929-4E2C-9E58-5DCFBA8F4DFC}"/>
              </a:ext>
            </a:extLst>
          </p:cNvPr>
          <p:cNvSpPr/>
          <p:nvPr/>
        </p:nvSpPr>
        <p:spPr>
          <a:xfrm>
            <a:off x="1821244" y="5640794"/>
            <a:ext cx="56137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(B)</a:t>
            </a:r>
            <a:endParaRPr lang="en-US" sz="2200"/>
          </a:p>
        </p:txBody>
      </p:sp>
      <p:sp>
        <p:nvSpPr>
          <p:cNvPr id="72" name="TextBox 71">
            <a:extLst>
              <a:ext uri="{FF2B5EF4-FFF2-40B4-BE49-F238E27FC236}">
                <a16:creationId xmlns:a16="http://schemas.microsoft.com/office/drawing/2014/main" id="{A21DC30A-B017-476F-8F0B-9270446EEB89}"/>
              </a:ext>
            </a:extLst>
          </p:cNvPr>
          <p:cNvSpPr txBox="1"/>
          <p:nvPr/>
        </p:nvSpPr>
        <p:spPr>
          <a:xfrm>
            <a:off x="8400726" y="3798345"/>
            <a:ext cx="514885" cy="430887"/>
          </a:xfrm>
          <a:prstGeom prst="rect">
            <a:avLst/>
          </a:prstGeom>
          <a:noFill/>
        </p:spPr>
        <p:txBody>
          <a:bodyPr wrap="none" rtlCol="0">
            <a:spAutoFit/>
          </a:bodyPr>
          <a:lstStyle/>
          <a:p>
            <a:r>
              <a:rPr lang="en-US" sz="2200" b="1"/>
              <a:t>(4)</a:t>
            </a:r>
          </a:p>
        </p:txBody>
      </p:sp>
      <p:pic>
        <p:nvPicPr>
          <p:cNvPr id="73" name="Picture 72">
            <a:extLst>
              <a:ext uri="{FF2B5EF4-FFF2-40B4-BE49-F238E27FC236}">
                <a16:creationId xmlns:a16="http://schemas.microsoft.com/office/drawing/2014/main" id="{34F24AA0-5550-47C0-A08C-7921B147AC47}"/>
              </a:ext>
            </a:extLst>
          </p:cNvPr>
          <p:cNvPicPr>
            <a:picLocks noChangeAspect="1"/>
          </p:cNvPicPr>
          <p:nvPr/>
        </p:nvPicPr>
        <p:blipFill>
          <a:blip r:embed="rId7"/>
          <a:stretch>
            <a:fillRect/>
          </a:stretch>
        </p:blipFill>
        <p:spPr>
          <a:xfrm>
            <a:off x="7054142" y="3879017"/>
            <a:ext cx="1021246" cy="941669"/>
          </a:xfrm>
          <a:prstGeom prst="rect">
            <a:avLst/>
          </a:prstGeom>
        </p:spPr>
      </p:pic>
      <p:pic>
        <p:nvPicPr>
          <p:cNvPr id="74" name="Picture 73">
            <a:extLst>
              <a:ext uri="{FF2B5EF4-FFF2-40B4-BE49-F238E27FC236}">
                <a16:creationId xmlns:a16="http://schemas.microsoft.com/office/drawing/2014/main" id="{704ED55D-0D8A-4A06-9DB6-06D2FCE05909}"/>
              </a:ext>
            </a:extLst>
          </p:cNvPr>
          <p:cNvPicPr>
            <a:picLocks noChangeAspect="1"/>
          </p:cNvPicPr>
          <p:nvPr/>
        </p:nvPicPr>
        <p:blipFill>
          <a:blip r:embed="rId8"/>
          <a:stretch>
            <a:fillRect/>
          </a:stretch>
        </p:blipFill>
        <p:spPr>
          <a:xfrm>
            <a:off x="7850321" y="4231145"/>
            <a:ext cx="660220" cy="608447"/>
          </a:xfrm>
          <a:prstGeom prst="rect">
            <a:avLst/>
          </a:prstGeom>
        </p:spPr>
      </p:pic>
      <p:cxnSp>
        <p:nvCxnSpPr>
          <p:cNvPr id="75" name="Straight Connector 74">
            <a:extLst>
              <a:ext uri="{FF2B5EF4-FFF2-40B4-BE49-F238E27FC236}">
                <a16:creationId xmlns:a16="http://schemas.microsoft.com/office/drawing/2014/main" id="{382F9639-1D18-417A-AB8C-4393540EB59B}"/>
              </a:ext>
            </a:extLst>
          </p:cNvPr>
          <p:cNvCxnSpPr>
            <a:cxnSpLocks/>
          </p:cNvCxnSpPr>
          <p:nvPr/>
        </p:nvCxnSpPr>
        <p:spPr>
          <a:xfrm>
            <a:off x="8284808" y="4280314"/>
            <a:ext cx="761448"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099CDE8-605F-4823-B611-08E68E8698F2}"/>
              </a:ext>
            </a:extLst>
          </p:cNvPr>
          <p:cNvSpPr/>
          <p:nvPr/>
        </p:nvSpPr>
        <p:spPr>
          <a:xfrm>
            <a:off x="7220714" y="4745512"/>
            <a:ext cx="57740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a:t>
            </a:r>
            <a:endParaRPr lang="en-US" sz="2200"/>
          </a:p>
        </p:txBody>
      </p:sp>
      <p:sp>
        <p:nvSpPr>
          <p:cNvPr id="78" name="Rectangle 77">
            <a:extLst>
              <a:ext uri="{FF2B5EF4-FFF2-40B4-BE49-F238E27FC236}">
                <a16:creationId xmlns:a16="http://schemas.microsoft.com/office/drawing/2014/main" id="{CEC00204-FDD6-42E8-B1E8-4F2E4A419631}"/>
              </a:ext>
            </a:extLst>
          </p:cNvPr>
          <p:cNvSpPr/>
          <p:nvPr/>
        </p:nvSpPr>
        <p:spPr>
          <a:xfrm>
            <a:off x="9053002" y="4720122"/>
            <a:ext cx="726481"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 /</a:t>
            </a:r>
            <a:endParaRPr lang="en-US" sz="2200"/>
          </a:p>
        </p:txBody>
      </p:sp>
      <p:sp>
        <p:nvSpPr>
          <p:cNvPr id="79" name="Rectangle 78">
            <a:extLst>
              <a:ext uri="{FF2B5EF4-FFF2-40B4-BE49-F238E27FC236}">
                <a16:creationId xmlns:a16="http://schemas.microsoft.com/office/drawing/2014/main" id="{61216094-78BA-4EC9-AFF4-E6C40F1141CE}"/>
              </a:ext>
            </a:extLst>
          </p:cNvPr>
          <p:cNvSpPr/>
          <p:nvPr/>
        </p:nvSpPr>
        <p:spPr>
          <a:xfrm>
            <a:off x="9513008" y="4720122"/>
            <a:ext cx="56137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(B)</a:t>
            </a:r>
            <a:endParaRPr lang="en-US" sz="2200"/>
          </a:p>
        </p:txBody>
      </p:sp>
      <p:cxnSp>
        <p:nvCxnSpPr>
          <p:cNvPr id="80" name="Straight Connector 79">
            <a:extLst>
              <a:ext uri="{FF2B5EF4-FFF2-40B4-BE49-F238E27FC236}">
                <a16:creationId xmlns:a16="http://schemas.microsoft.com/office/drawing/2014/main" id="{B59AC87E-3614-4FBB-9A74-EB3D16762C2C}"/>
              </a:ext>
            </a:extLst>
          </p:cNvPr>
          <p:cNvCxnSpPr>
            <a:cxnSpLocks/>
          </p:cNvCxnSpPr>
          <p:nvPr/>
        </p:nvCxnSpPr>
        <p:spPr>
          <a:xfrm>
            <a:off x="6949925" y="1022982"/>
            <a:ext cx="0" cy="518150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18E1E23C-796D-4EED-A90E-9334ACC500CE}"/>
              </a:ext>
            </a:extLst>
          </p:cNvPr>
          <p:cNvSpPr/>
          <p:nvPr/>
        </p:nvSpPr>
        <p:spPr>
          <a:xfrm>
            <a:off x="7021126" y="5507124"/>
            <a:ext cx="1322798"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 / (B) /</a:t>
            </a:r>
            <a:endParaRPr lang="en-US" sz="2200"/>
          </a:p>
        </p:txBody>
      </p:sp>
      <p:pic>
        <p:nvPicPr>
          <p:cNvPr id="82" name="Picture 81">
            <a:extLst>
              <a:ext uri="{FF2B5EF4-FFF2-40B4-BE49-F238E27FC236}">
                <a16:creationId xmlns:a16="http://schemas.microsoft.com/office/drawing/2014/main" id="{1C52729A-FFAB-465E-8691-2B3794055A64}"/>
              </a:ext>
            </a:extLst>
          </p:cNvPr>
          <p:cNvPicPr>
            <a:picLocks noChangeAspect="1"/>
          </p:cNvPicPr>
          <p:nvPr/>
        </p:nvPicPr>
        <p:blipFill>
          <a:blip r:embed="rId7"/>
          <a:stretch>
            <a:fillRect/>
          </a:stretch>
        </p:blipFill>
        <p:spPr>
          <a:xfrm>
            <a:off x="6989539" y="1686225"/>
            <a:ext cx="1021246" cy="941669"/>
          </a:xfrm>
          <a:prstGeom prst="rect">
            <a:avLst/>
          </a:prstGeom>
        </p:spPr>
      </p:pic>
      <p:sp>
        <p:nvSpPr>
          <p:cNvPr id="43" name="Rectangle 42">
            <a:extLst>
              <a:ext uri="{FF2B5EF4-FFF2-40B4-BE49-F238E27FC236}">
                <a16:creationId xmlns:a16="http://schemas.microsoft.com/office/drawing/2014/main" id="{43593074-4311-408A-9EC3-27936DCA1066}"/>
              </a:ext>
            </a:extLst>
          </p:cNvPr>
          <p:cNvSpPr/>
          <p:nvPr/>
        </p:nvSpPr>
        <p:spPr>
          <a:xfrm>
            <a:off x="8544884" y="1158997"/>
            <a:ext cx="2041789" cy="21064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cxnSp>
        <p:nvCxnSpPr>
          <p:cNvPr id="84" name="Straight Connector 83">
            <a:extLst>
              <a:ext uri="{FF2B5EF4-FFF2-40B4-BE49-F238E27FC236}">
                <a16:creationId xmlns:a16="http://schemas.microsoft.com/office/drawing/2014/main" id="{347E5BDE-DD95-44B5-B461-BA6D24480C98}"/>
              </a:ext>
            </a:extLst>
          </p:cNvPr>
          <p:cNvCxnSpPr>
            <a:cxnSpLocks/>
          </p:cNvCxnSpPr>
          <p:nvPr/>
        </p:nvCxnSpPr>
        <p:spPr>
          <a:xfrm>
            <a:off x="7735814" y="2212210"/>
            <a:ext cx="816291"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D0C9BEC-9692-480D-B7CC-B331DFF6CE6B}"/>
              </a:ext>
            </a:extLst>
          </p:cNvPr>
          <p:cNvSpPr/>
          <p:nvPr/>
        </p:nvSpPr>
        <p:spPr>
          <a:xfrm>
            <a:off x="7242137" y="2678100"/>
            <a:ext cx="577402" cy="430887"/>
          </a:xfrm>
          <a:prstGeom prst="rect">
            <a:avLst/>
          </a:prstGeom>
        </p:spPr>
        <p:txBody>
          <a:bodyPr wrap="none">
            <a:spAutoFit/>
          </a:bodyPr>
          <a:lstStyle/>
          <a:p>
            <a:r>
              <a:rPr lang="en-US" sz="2200" b="1">
                <a:solidFill>
                  <a:srgbClr val="0033CC"/>
                </a:solidFill>
                <a:latin typeface="Times New Roman" panose="02020603050405020304" pitchFamily="18" charset="0"/>
                <a:cs typeface="Times New Roman" panose="02020603050405020304" pitchFamily="18" charset="0"/>
              </a:rPr>
              <a:t>(A)</a:t>
            </a:r>
            <a:endParaRPr lang="en-US" sz="2200"/>
          </a:p>
        </p:txBody>
      </p:sp>
      <p:sp>
        <p:nvSpPr>
          <p:cNvPr id="229379" name="Rectangle 229378">
            <a:extLst>
              <a:ext uri="{FF2B5EF4-FFF2-40B4-BE49-F238E27FC236}">
                <a16:creationId xmlns:a16="http://schemas.microsoft.com/office/drawing/2014/main" id="{141052CD-5F35-47F7-9602-678F6DAF328F}"/>
              </a:ext>
            </a:extLst>
          </p:cNvPr>
          <p:cNvSpPr/>
          <p:nvPr/>
        </p:nvSpPr>
        <p:spPr>
          <a:xfrm>
            <a:off x="7022243" y="5820753"/>
            <a:ext cx="2506602" cy="430887"/>
          </a:xfrm>
          <a:prstGeom prst="rect">
            <a:avLst/>
          </a:prstGeom>
        </p:spPr>
        <p:txBody>
          <a:bodyPr wrap="square">
            <a:spAutoFit/>
          </a:bodyPr>
          <a:lstStyle/>
          <a:p>
            <a:r>
              <a:rPr lang="en-US" sz="2200" b="1">
                <a:solidFill>
                  <a:srgbClr val="0033CC"/>
                </a:solidFill>
                <a:latin typeface="Times New Roman" panose="02020603050405020304" pitchFamily="18" charset="0"/>
                <a:cs typeface="Times New Roman" panose="02020603050405020304" pitchFamily="18" charset="0"/>
              </a:rPr>
              <a:t>Attestation services</a:t>
            </a:r>
            <a:endParaRPr lang="en-US" sz="2200">
              <a:solidFill>
                <a:srgbClr val="0033CC"/>
              </a:solidFill>
            </a:endParaRPr>
          </a:p>
        </p:txBody>
      </p:sp>
      <p:sp>
        <p:nvSpPr>
          <p:cNvPr id="90" name="TextBox 89">
            <a:extLst>
              <a:ext uri="{FF2B5EF4-FFF2-40B4-BE49-F238E27FC236}">
                <a16:creationId xmlns:a16="http://schemas.microsoft.com/office/drawing/2014/main" id="{6FA781BA-5645-484B-8C48-7EB6453CECBA}"/>
              </a:ext>
            </a:extLst>
          </p:cNvPr>
          <p:cNvSpPr txBox="1"/>
          <p:nvPr/>
        </p:nvSpPr>
        <p:spPr>
          <a:xfrm>
            <a:off x="7668065" y="5091474"/>
            <a:ext cx="514885" cy="430887"/>
          </a:xfrm>
          <a:prstGeom prst="rect">
            <a:avLst/>
          </a:prstGeom>
          <a:noFill/>
        </p:spPr>
        <p:txBody>
          <a:bodyPr wrap="none" rtlCol="0">
            <a:spAutoFit/>
          </a:bodyPr>
          <a:lstStyle/>
          <a:p>
            <a:r>
              <a:rPr lang="en-US" sz="2200" b="1"/>
              <a:t>(5)</a:t>
            </a:r>
          </a:p>
        </p:txBody>
      </p:sp>
      <p:sp>
        <p:nvSpPr>
          <p:cNvPr id="76" name="Rectangle 2">
            <a:extLst>
              <a:ext uri="{FF2B5EF4-FFF2-40B4-BE49-F238E27FC236}">
                <a16:creationId xmlns:a16="http://schemas.microsoft.com/office/drawing/2014/main" id="{E7A84601-573D-4C3F-B051-64342AD78EF3}"/>
              </a:ext>
            </a:extLst>
          </p:cNvPr>
          <p:cNvSpPr txBox="1">
            <a:spLocks noChangeArrowheads="1"/>
          </p:cNvSpPr>
          <p:nvPr/>
        </p:nvSpPr>
        <p:spPr>
          <a:xfrm>
            <a:off x="1567986" y="64733"/>
            <a:ext cx="7738774" cy="792163"/>
          </a:xfrm>
          <a:prstGeom prst="rect">
            <a:avLst/>
          </a:prstGeom>
        </p:spPr>
        <p:txBody>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eaLnBrk="1" hangingPunct="1"/>
            <a:r>
              <a:rPr lang="en-US" b="1"/>
              <a:t>Some application scenarios</a:t>
            </a:r>
            <a:endParaRPr lang="en-GB" altLang="en-US" kern="0"/>
          </a:p>
        </p:txBody>
      </p:sp>
    </p:spTree>
    <p:extLst>
      <p:ext uri="{BB962C8B-B14F-4D97-AF65-F5344CB8AC3E}">
        <p14:creationId xmlns:p14="http://schemas.microsoft.com/office/powerpoint/2010/main" val="58144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938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937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47" grpId="0"/>
      <p:bldP spid="48" grpId="0"/>
      <p:bldP spid="55" grpId="0"/>
      <p:bldP spid="23" grpId="0"/>
      <p:bldP spid="58" grpId="0"/>
      <p:bldP spid="14" grpId="0"/>
      <p:bldP spid="62" grpId="0"/>
      <p:bldP spid="63" grpId="0"/>
      <p:bldP spid="26" grpId="0"/>
      <p:bldP spid="27" grpId="0"/>
      <p:bldP spid="28" grpId="0"/>
      <p:bldP spid="68" grpId="0"/>
      <p:bldP spid="69" grpId="0"/>
      <p:bldP spid="70" grpId="0"/>
      <p:bldP spid="71" grpId="0"/>
      <p:bldP spid="72" grpId="0"/>
      <p:bldP spid="77" grpId="0"/>
      <p:bldP spid="78" grpId="0"/>
      <p:bldP spid="79" grpId="0"/>
      <p:bldP spid="81" grpId="0"/>
      <p:bldP spid="43" grpId="0" animBg="1"/>
      <p:bldP spid="88" grpId="0"/>
      <p:bldP spid="229379" grpId="0"/>
      <p:bldP spid="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279509" y="-46914"/>
            <a:ext cx="8369018" cy="792163"/>
          </a:xfrm>
        </p:spPr>
        <p:txBody>
          <a:bodyPr/>
          <a:lstStyle/>
          <a:p>
            <a:pPr eaLnBrk="1" hangingPunct="1"/>
            <a:r>
              <a:rPr lang="en-US" b="1"/>
              <a:t>Some application scenarios</a:t>
            </a:r>
            <a:endParaRPr lang="en-GB" altLang="en-US"/>
          </a:p>
        </p:txBody>
      </p:sp>
      <p:pic>
        <p:nvPicPr>
          <p:cNvPr id="3" name="Picture 2">
            <a:extLst>
              <a:ext uri="{FF2B5EF4-FFF2-40B4-BE49-F238E27FC236}">
                <a16:creationId xmlns:a16="http://schemas.microsoft.com/office/drawing/2014/main" id="{74872F86-9050-4C83-ADE2-7E9BE85BD601}"/>
              </a:ext>
            </a:extLst>
          </p:cNvPr>
          <p:cNvPicPr>
            <a:picLocks noChangeAspect="1"/>
          </p:cNvPicPr>
          <p:nvPr/>
        </p:nvPicPr>
        <p:blipFill>
          <a:blip r:embed="rId2"/>
          <a:stretch>
            <a:fillRect/>
          </a:stretch>
        </p:blipFill>
        <p:spPr>
          <a:xfrm>
            <a:off x="5840467" y="997742"/>
            <a:ext cx="4671854" cy="5095554"/>
          </a:xfrm>
          <a:prstGeom prst="rect">
            <a:avLst/>
          </a:prstGeom>
        </p:spPr>
      </p:pic>
      <p:sp>
        <p:nvSpPr>
          <p:cNvPr id="6" name="Rectangle 5">
            <a:extLst>
              <a:ext uri="{FF2B5EF4-FFF2-40B4-BE49-F238E27FC236}">
                <a16:creationId xmlns:a16="http://schemas.microsoft.com/office/drawing/2014/main" id="{153C630D-E64B-467F-BF67-46D3D41DE551}"/>
              </a:ext>
            </a:extLst>
          </p:cNvPr>
          <p:cNvSpPr/>
          <p:nvPr/>
        </p:nvSpPr>
        <p:spPr>
          <a:xfrm>
            <a:off x="983432" y="997742"/>
            <a:ext cx="4480586" cy="523220"/>
          </a:xfrm>
          <a:prstGeom prst="rect">
            <a:avLst/>
          </a:prstGeom>
        </p:spPr>
        <p:txBody>
          <a:bodyPr wrap="none">
            <a:spAutoFit/>
          </a:bodyPr>
          <a:lstStyle/>
          <a:p>
            <a:pPr marL="457200" indent="-457200">
              <a:buFont typeface="Arial" panose="020B0604020202020204" pitchFamily="34" charset="0"/>
              <a:buChar char="•"/>
            </a:pPr>
            <a:r>
              <a:rPr lang="en-US" b="1"/>
              <a:t>Secure internet protocols</a:t>
            </a:r>
            <a:endParaRPr lang="en-US"/>
          </a:p>
        </p:txBody>
      </p:sp>
    </p:spTree>
    <p:extLst>
      <p:ext uri="{BB962C8B-B14F-4D97-AF65-F5344CB8AC3E}">
        <p14:creationId xmlns:p14="http://schemas.microsoft.com/office/powerpoint/2010/main" val="36144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279509" y="-46914"/>
            <a:ext cx="8369018" cy="792163"/>
          </a:xfrm>
        </p:spPr>
        <p:txBody>
          <a:bodyPr/>
          <a:lstStyle/>
          <a:p>
            <a:pPr eaLnBrk="1" hangingPunct="1"/>
            <a:r>
              <a:rPr lang="en-US" b="1"/>
              <a:t>Some application scenarios</a:t>
            </a:r>
            <a:endParaRPr lang="en-GB" altLang="en-US"/>
          </a:p>
        </p:txBody>
      </p:sp>
      <p:pic>
        <p:nvPicPr>
          <p:cNvPr id="5122" name="Picture 2" descr="&#10;         API Gateway call flow &#10;      ">
            <a:extLst>
              <a:ext uri="{FF2B5EF4-FFF2-40B4-BE49-F238E27FC236}">
                <a16:creationId xmlns:a16="http://schemas.microsoft.com/office/drawing/2014/main" id="{B7A1D848-5893-4BE7-95F7-FB967E65E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160" y="866845"/>
            <a:ext cx="9145016" cy="54551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A759D8-C61E-492A-82D7-F358DA97B0B0}"/>
              </a:ext>
            </a:extLst>
          </p:cNvPr>
          <p:cNvSpPr/>
          <p:nvPr/>
        </p:nvSpPr>
        <p:spPr>
          <a:xfrm>
            <a:off x="407368" y="866845"/>
            <a:ext cx="3924472" cy="584775"/>
          </a:xfrm>
          <a:prstGeom prst="rect">
            <a:avLst/>
          </a:prstGeom>
        </p:spPr>
        <p:txBody>
          <a:bodyPr wrap="none">
            <a:spAutoFit/>
          </a:bodyPr>
          <a:lstStyle/>
          <a:p>
            <a:r>
              <a:rPr lang="en-US" sz="3200" b="1"/>
              <a:t>API gateway security</a:t>
            </a:r>
          </a:p>
        </p:txBody>
      </p:sp>
    </p:spTree>
    <p:extLst>
      <p:ext uri="{BB962C8B-B14F-4D97-AF65-F5344CB8AC3E}">
        <p14:creationId xmlns:p14="http://schemas.microsoft.com/office/powerpoint/2010/main" val="2561493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52736"/>
            <a:ext cx="8229600" cy="4244229"/>
          </a:xfrm>
        </p:spPr>
        <p:txBody>
          <a:bodyPr>
            <a:spAutoFit/>
          </a:bodyPr>
          <a:lstStyle/>
          <a:p>
            <a:pPr>
              <a:spcBef>
                <a:spcPts val="600"/>
              </a:spcBef>
            </a:pPr>
            <a:r>
              <a:rPr lang="en-US" sz="2600"/>
              <a:t>Plaintext</a:t>
            </a:r>
          </a:p>
          <a:p>
            <a:pPr lvl="1"/>
            <a:r>
              <a:rPr lang="en-US" sz="2600"/>
              <a:t>An original message</a:t>
            </a:r>
          </a:p>
          <a:p>
            <a:pPr>
              <a:spcBef>
                <a:spcPts val="600"/>
              </a:spcBef>
            </a:pPr>
            <a:r>
              <a:rPr lang="en-US" sz="2600" err="1"/>
              <a:t>Ciphertext</a:t>
            </a:r>
            <a:endParaRPr lang="en-US" sz="2600"/>
          </a:p>
          <a:p>
            <a:pPr lvl="1"/>
            <a:r>
              <a:rPr lang="en-US" sz="2600"/>
              <a:t>The coded message</a:t>
            </a:r>
          </a:p>
          <a:p>
            <a:pPr>
              <a:spcBef>
                <a:spcPts val="600"/>
              </a:spcBef>
            </a:pPr>
            <a:r>
              <a:rPr lang="en-US" sz="2600"/>
              <a:t>Enciphering/encryption</a:t>
            </a:r>
          </a:p>
          <a:p>
            <a:pPr lvl="1"/>
            <a:r>
              <a:rPr lang="en-US" sz="2600"/>
              <a:t>The process of converting from plaintext to </a:t>
            </a:r>
            <a:r>
              <a:rPr lang="en-US" sz="2600" err="1"/>
              <a:t>ciphertext</a:t>
            </a:r>
            <a:endParaRPr lang="en-US" sz="2600"/>
          </a:p>
          <a:p>
            <a:pPr>
              <a:spcBef>
                <a:spcPts val="600"/>
              </a:spcBef>
            </a:pPr>
            <a:r>
              <a:rPr lang="en-US" sz="2600"/>
              <a:t>Deciphering/decryption</a:t>
            </a:r>
          </a:p>
          <a:p>
            <a:pPr lvl="1"/>
            <a:r>
              <a:rPr lang="en-US" sz="2600"/>
              <a:t>Restoring the plaintext from the ciphertext</a:t>
            </a:r>
          </a:p>
        </p:txBody>
      </p:sp>
      <p:sp>
        <p:nvSpPr>
          <p:cNvPr id="7" name="Rectangle 2">
            <a:extLst>
              <a:ext uri="{FF2B5EF4-FFF2-40B4-BE49-F238E27FC236}">
                <a16:creationId xmlns:a16="http://schemas.microsoft.com/office/drawing/2014/main" id="{8937AB8A-C91E-47F3-9C4B-44B29CA615A0}"/>
              </a:ext>
            </a:extLst>
          </p:cNvPr>
          <p:cNvSpPr>
            <a:spLocks noGrp="1" noChangeArrowheads="1"/>
          </p:cNvSpPr>
          <p:nvPr>
            <p:ph type="title"/>
          </p:nvPr>
        </p:nvSpPr>
        <p:spPr>
          <a:xfrm>
            <a:off x="1415480" y="13542"/>
            <a:ext cx="7165304" cy="792163"/>
          </a:xfrm>
        </p:spPr>
        <p:txBody>
          <a:bodyPr/>
          <a:lstStyle/>
          <a:p>
            <a:pPr eaLnBrk="1" hangingPunct="1">
              <a:spcBef>
                <a:spcPct val="25000"/>
              </a:spcBef>
            </a:pPr>
            <a:r>
              <a:rPr lang="en-GB" altLang="en-US"/>
              <a:t>Terminologies</a:t>
            </a:r>
          </a:p>
        </p:txBody>
      </p:sp>
    </p:spTree>
    <p:extLst>
      <p:ext uri="{BB962C8B-B14F-4D97-AF65-F5344CB8AC3E}">
        <p14:creationId xmlns:p14="http://schemas.microsoft.com/office/powerpoint/2010/main" val="26002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7D2CED5C-BD13-4672-BB46-8D21BA6ACFB8}"/>
              </a:ext>
            </a:extLst>
          </p:cNvPr>
          <p:cNvSpPr>
            <a:spLocks noGrp="1" noRot="1" noChangeArrowheads="1"/>
          </p:cNvSpPr>
          <p:nvPr>
            <p:ph type="title" idx="4294967295"/>
          </p:nvPr>
        </p:nvSpPr>
        <p:spPr>
          <a:xfrm>
            <a:off x="1219262" y="-19455"/>
            <a:ext cx="5657850" cy="971550"/>
          </a:xfrm>
        </p:spPr>
        <p:txBody>
          <a:bodyPr anchor="ctr"/>
          <a:lstStyle/>
          <a:p>
            <a:r>
              <a:rPr lang="en-US" b="1">
                <a:latin typeface="Times New Roman" panose="02020603050405020304" pitchFamily="18" charset="0"/>
                <a:cs typeface="Times New Roman" panose="02020603050405020304" pitchFamily="18" charset="0"/>
              </a:rPr>
              <a:t>Motivations</a:t>
            </a:r>
          </a:p>
        </p:txBody>
      </p:sp>
      <p:sp>
        <p:nvSpPr>
          <p:cNvPr id="6148" name="Rectangle 3">
            <a:extLst>
              <a:ext uri="{FF2B5EF4-FFF2-40B4-BE49-F238E27FC236}">
                <a16:creationId xmlns:a16="http://schemas.microsoft.com/office/drawing/2014/main" id="{D8594D01-8B3F-494D-92AD-0C7026080AAC}"/>
              </a:ext>
            </a:extLst>
          </p:cNvPr>
          <p:cNvSpPr>
            <a:spLocks noGrp="1" noChangeArrowheads="1"/>
          </p:cNvSpPr>
          <p:nvPr>
            <p:ph idx="4294967295"/>
          </p:nvPr>
        </p:nvSpPr>
        <p:spPr>
          <a:xfrm>
            <a:off x="-32256" y="1523109"/>
            <a:ext cx="5150424" cy="3308747"/>
          </a:xfrm>
        </p:spPr>
        <p:txBody>
          <a:bodyPr/>
          <a:lstStyle/>
          <a:p>
            <a:pPr eaLnBrk="1" hangingPunct="1">
              <a:buClr>
                <a:srgbClr val="9E9EFF"/>
              </a:buClr>
            </a:pPr>
            <a:r>
              <a:rPr lang="en-US" altLang="zh-CN">
                <a:ea typeface="宋体" panose="02010600030101010101" pitchFamily="2" charset="-122"/>
              </a:rPr>
              <a:t>Data </a:t>
            </a:r>
          </a:p>
          <a:p>
            <a:pPr lvl="1" eaLnBrk="1" hangingPunct="1">
              <a:buClr>
                <a:srgbClr val="9E9EFF"/>
              </a:buClr>
              <a:buFont typeface="Wingdings" panose="05000000000000000000" pitchFamily="2" charset="2"/>
              <a:buChar char="§"/>
            </a:pPr>
            <a:r>
              <a:rPr lang="en-US" altLang="zh-CN">
                <a:solidFill>
                  <a:srgbClr val="FF0000"/>
                </a:solidFill>
                <a:ea typeface="宋体" panose="02010600030101010101" pitchFamily="2" charset="-122"/>
              </a:rPr>
              <a:t>Transmission state</a:t>
            </a:r>
          </a:p>
          <a:p>
            <a:pPr lvl="1" eaLnBrk="1" hangingPunct="1">
              <a:buClr>
                <a:srgbClr val="9E9EFF"/>
              </a:buClr>
              <a:buFont typeface="Wingdings" panose="05000000000000000000" pitchFamily="2" charset="2"/>
              <a:buChar char="§"/>
            </a:pPr>
            <a:r>
              <a:rPr lang="en-US" altLang="zh-CN">
                <a:solidFill>
                  <a:srgbClr val="FF0000"/>
                </a:solidFill>
                <a:ea typeface="宋体" panose="02010600030101010101" pitchFamily="2" charset="-122"/>
              </a:rPr>
              <a:t>Process state</a:t>
            </a:r>
          </a:p>
          <a:p>
            <a:pPr lvl="1" eaLnBrk="1" hangingPunct="1">
              <a:buClr>
                <a:srgbClr val="9E9EFF"/>
              </a:buClr>
              <a:buFont typeface="Arial" panose="020B0604020202020204" pitchFamily="34" charset="0"/>
              <a:buChar char="•"/>
            </a:pPr>
            <a:r>
              <a:rPr lang="en-US" altLang="zh-CN">
                <a:solidFill>
                  <a:srgbClr val="FF0000"/>
                </a:solidFill>
                <a:ea typeface="宋体" panose="02010600030101010101" pitchFamily="2" charset="-122"/>
              </a:rPr>
              <a:t>Storage state</a:t>
            </a:r>
            <a:endParaRPr lang="en-US" altLang="zh-CN">
              <a:ea typeface="宋体" panose="02010600030101010101" pitchFamily="2" charset="-122"/>
            </a:endParaRPr>
          </a:p>
          <a:p>
            <a:pPr eaLnBrk="1" hangingPunct="1">
              <a:buClr>
                <a:srgbClr val="9E9EFF"/>
              </a:buClr>
              <a:buFont typeface="Wingdings" panose="05000000000000000000" pitchFamily="2" charset="2"/>
              <a:buNone/>
            </a:pPr>
            <a:endParaRPr lang="en-US" altLang="zh-CN" sz="1950">
              <a:ea typeface="宋体" panose="02010600030101010101" pitchFamily="2" charset="-122"/>
            </a:endParaRPr>
          </a:p>
        </p:txBody>
      </p:sp>
      <p:sp>
        <p:nvSpPr>
          <p:cNvPr id="2" name="TextBox 1">
            <a:extLst>
              <a:ext uri="{FF2B5EF4-FFF2-40B4-BE49-F238E27FC236}">
                <a16:creationId xmlns:a16="http://schemas.microsoft.com/office/drawing/2014/main" id="{70E5815C-73FD-4971-9239-2912F6D91597}"/>
              </a:ext>
            </a:extLst>
          </p:cNvPr>
          <p:cNvSpPr txBox="1"/>
          <p:nvPr/>
        </p:nvSpPr>
        <p:spPr>
          <a:xfrm>
            <a:off x="113396" y="856698"/>
            <a:ext cx="3292568" cy="646331"/>
          </a:xfrm>
          <a:prstGeom prst="rect">
            <a:avLst/>
          </a:prstGeom>
          <a:noFill/>
        </p:spPr>
        <p:txBody>
          <a:bodyPr wrap="none" rtlCol="0">
            <a:spAutoFit/>
          </a:bodyPr>
          <a:lstStyle/>
          <a:p>
            <a:r>
              <a:rPr lang="en-US" sz="3600" b="1">
                <a:latin typeface="Times New Roman" panose="02020603050405020304" pitchFamily="18" charset="0"/>
                <a:cs typeface="Times New Roman" panose="02020603050405020304" pitchFamily="18" charset="0"/>
              </a:rPr>
              <a:t>Data Protection</a:t>
            </a:r>
          </a:p>
        </p:txBody>
      </p:sp>
      <p:pic>
        <p:nvPicPr>
          <p:cNvPr id="3" name="Picture 2">
            <a:extLst>
              <a:ext uri="{FF2B5EF4-FFF2-40B4-BE49-F238E27FC236}">
                <a16:creationId xmlns:a16="http://schemas.microsoft.com/office/drawing/2014/main" id="{285DFAFF-8AB6-44CE-A895-DD85E4DC06AE}"/>
              </a:ext>
            </a:extLst>
          </p:cNvPr>
          <p:cNvPicPr>
            <a:picLocks noChangeAspect="1"/>
          </p:cNvPicPr>
          <p:nvPr/>
        </p:nvPicPr>
        <p:blipFill>
          <a:blip r:embed="rId3"/>
          <a:stretch>
            <a:fillRect/>
          </a:stretch>
        </p:blipFill>
        <p:spPr>
          <a:xfrm>
            <a:off x="7857427" y="1140915"/>
            <a:ext cx="4115782" cy="4717395"/>
          </a:xfrm>
          <a:prstGeom prst="rect">
            <a:avLst/>
          </a:prstGeom>
        </p:spPr>
      </p:pic>
      <p:sp>
        <p:nvSpPr>
          <p:cNvPr id="170" name="TextBox 169">
            <a:extLst>
              <a:ext uri="{FF2B5EF4-FFF2-40B4-BE49-F238E27FC236}">
                <a16:creationId xmlns:a16="http://schemas.microsoft.com/office/drawing/2014/main" id="{E9B170A5-8683-407B-BA40-8760BEF5D9D2}"/>
              </a:ext>
            </a:extLst>
          </p:cNvPr>
          <p:cNvSpPr txBox="1"/>
          <p:nvPr/>
        </p:nvSpPr>
        <p:spPr>
          <a:xfrm>
            <a:off x="5408079" y="3221251"/>
            <a:ext cx="1579267" cy="415498"/>
          </a:xfrm>
          <a:prstGeom prst="rect">
            <a:avLst/>
          </a:prstGeom>
          <a:noFill/>
        </p:spPr>
        <p:txBody>
          <a:bodyPr wrap="square" rtlCol="0">
            <a:spAutoFit/>
          </a:bodyPr>
          <a:lstStyle/>
          <a:p>
            <a:r>
              <a:rPr lang="en-US" sz="2100"/>
              <a:t>Internet</a:t>
            </a:r>
          </a:p>
        </p:txBody>
      </p:sp>
      <p:sp>
        <p:nvSpPr>
          <p:cNvPr id="171" name="Rectangle 170">
            <a:extLst>
              <a:ext uri="{FF2B5EF4-FFF2-40B4-BE49-F238E27FC236}">
                <a16:creationId xmlns:a16="http://schemas.microsoft.com/office/drawing/2014/main" id="{BA1A2D2D-94E6-41F3-BBF6-951CD1334547}"/>
              </a:ext>
            </a:extLst>
          </p:cNvPr>
          <p:cNvSpPr/>
          <p:nvPr/>
        </p:nvSpPr>
        <p:spPr>
          <a:xfrm>
            <a:off x="5374322" y="3249246"/>
            <a:ext cx="1802871" cy="496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172" name="Group 171">
            <a:extLst>
              <a:ext uri="{FF2B5EF4-FFF2-40B4-BE49-F238E27FC236}">
                <a16:creationId xmlns:a16="http://schemas.microsoft.com/office/drawing/2014/main" id="{3495475F-9349-4CC3-BBE7-37F86640EE2C}"/>
              </a:ext>
            </a:extLst>
          </p:cNvPr>
          <p:cNvGrpSpPr/>
          <p:nvPr/>
        </p:nvGrpSpPr>
        <p:grpSpPr>
          <a:xfrm>
            <a:off x="3396898" y="1301604"/>
            <a:ext cx="4749131" cy="4156474"/>
            <a:chOff x="6898384" y="1234057"/>
            <a:chExt cx="5199039" cy="5084269"/>
          </a:xfrm>
        </p:grpSpPr>
        <p:sp>
          <p:nvSpPr>
            <p:cNvPr id="173" name="Freeform 370">
              <a:extLst>
                <a:ext uri="{FF2B5EF4-FFF2-40B4-BE49-F238E27FC236}">
                  <a16:creationId xmlns:a16="http://schemas.microsoft.com/office/drawing/2014/main" id="{3029D400-2ECA-47F7-8891-4C55E9298CE1}"/>
                </a:ext>
              </a:extLst>
            </p:cNvPr>
            <p:cNvSpPr/>
            <p:nvPr/>
          </p:nvSpPr>
          <p:spPr>
            <a:xfrm>
              <a:off x="9048399" y="3035682"/>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sp>
          <p:nvSpPr>
            <p:cNvPr id="174" name="Freeform 417">
              <a:extLst>
                <a:ext uri="{FF2B5EF4-FFF2-40B4-BE49-F238E27FC236}">
                  <a16:creationId xmlns:a16="http://schemas.microsoft.com/office/drawing/2014/main" id="{E97AADDE-14DD-4C3E-AE3C-4B3DB3E7845E}"/>
                </a:ext>
              </a:extLst>
            </p:cNvPr>
            <p:cNvSpPr>
              <a:spLocks/>
            </p:cNvSpPr>
            <p:nvPr/>
          </p:nvSpPr>
          <p:spPr bwMode="auto">
            <a:xfrm>
              <a:off x="7337287" y="1795939"/>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sz="2100"/>
            </a:p>
          </p:txBody>
        </p:sp>
        <p:grpSp>
          <p:nvGrpSpPr>
            <p:cNvPr id="175" name="Group 418">
              <a:extLst>
                <a:ext uri="{FF2B5EF4-FFF2-40B4-BE49-F238E27FC236}">
                  <a16:creationId xmlns:a16="http://schemas.microsoft.com/office/drawing/2014/main" id="{8F8564B1-63ED-425F-87F9-9BB8EC9EAA86}"/>
                </a:ext>
              </a:extLst>
            </p:cNvPr>
            <p:cNvGrpSpPr>
              <a:grpSpLocks/>
            </p:cNvGrpSpPr>
            <p:nvPr/>
          </p:nvGrpSpPr>
          <p:grpSpPr bwMode="auto">
            <a:xfrm>
              <a:off x="7268561" y="3259155"/>
              <a:ext cx="1458912" cy="933450"/>
              <a:chOff x="2889" y="1631"/>
              <a:chExt cx="980" cy="743"/>
            </a:xfrm>
          </p:grpSpPr>
          <p:sp>
            <p:nvSpPr>
              <p:cNvPr id="205" name="Rectangle 419">
                <a:extLst>
                  <a:ext uri="{FF2B5EF4-FFF2-40B4-BE49-F238E27FC236}">
                    <a16:creationId xmlns:a16="http://schemas.microsoft.com/office/drawing/2014/main" id="{E5177A51-684F-4A92-86C9-749C21D42FC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06" name="AutoShape 420">
                <a:extLst>
                  <a:ext uri="{FF2B5EF4-FFF2-40B4-BE49-F238E27FC236}">
                    <a16:creationId xmlns:a16="http://schemas.microsoft.com/office/drawing/2014/main" id="{5172C21D-70B5-4B59-B0CE-326D18889D46}"/>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1800">
                  <a:solidFill>
                    <a:srgbClr val="00CCFF"/>
                  </a:solidFill>
                  <a:latin typeface="Arial" panose="020B0604020202020204" pitchFamily="34" charset="0"/>
                </a:endParaRPr>
              </a:p>
            </p:txBody>
          </p:sp>
        </p:grpSp>
        <p:sp>
          <p:nvSpPr>
            <p:cNvPr id="176" name="Freeform 427">
              <a:extLst>
                <a:ext uri="{FF2B5EF4-FFF2-40B4-BE49-F238E27FC236}">
                  <a16:creationId xmlns:a16="http://schemas.microsoft.com/office/drawing/2014/main" id="{A80C4B5C-8BD5-4BF2-8FE1-04F558C50A28}"/>
                </a:ext>
              </a:extLst>
            </p:cNvPr>
            <p:cNvSpPr>
              <a:spLocks/>
            </p:cNvSpPr>
            <p:nvPr/>
          </p:nvSpPr>
          <p:spPr bwMode="auto">
            <a:xfrm>
              <a:off x="7775612" y="4653038"/>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sz="2100"/>
            </a:p>
          </p:txBody>
        </p:sp>
        <p:sp>
          <p:nvSpPr>
            <p:cNvPr id="177" name="Text Box 580">
              <a:extLst>
                <a:ext uri="{FF2B5EF4-FFF2-40B4-BE49-F238E27FC236}">
                  <a16:creationId xmlns:a16="http://schemas.microsoft.com/office/drawing/2014/main" id="{AF342E72-9C96-49C8-A770-A9049A6A459B}"/>
                </a:ext>
              </a:extLst>
            </p:cNvPr>
            <p:cNvSpPr txBox="1">
              <a:spLocks noChangeArrowheads="1"/>
            </p:cNvSpPr>
            <p:nvPr/>
          </p:nvSpPr>
          <p:spPr bwMode="auto">
            <a:xfrm>
              <a:off x="7475823" y="1234057"/>
              <a:ext cx="1621845" cy="3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500">
                  <a:latin typeface="+mn-lt"/>
                </a:rPr>
                <a:t>mobile network</a:t>
              </a:r>
            </a:p>
          </p:txBody>
        </p:sp>
        <p:sp>
          <p:nvSpPr>
            <p:cNvPr id="178" name="Text Box 580">
              <a:extLst>
                <a:ext uri="{FF2B5EF4-FFF2-40B4-BE49-F238E27FC236}">
                  <a16:creationId xmlns:a16="http://schemas.microsoft.com/office/drawing/2014/main" id="{3CC0E8FE-938F-441A-AF25-3EC7F6F21454}"/>
                </a:ext>
              </a:extLst>
            </p:cNvPr>
            <p:cNvSpPr txBox="1">
              <a:spLocks noChangeArrowheads="1"/>
            </p:cNvSpPr>
            <p:nvPr/>
          </p:nvSpPr>
          <p:spPr bwMode="auto">
            <a:xfrm>
              <a:off x="6898384" y="4117558"/>
              <a:ext cx="1955646" cy="33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500">
                  <a:latin typeface="+mn-lt"/>
                </a:rPr>
                <a:t>home network</a:t>
              </a:r>
            </a:p>
          </p:txBody>
        </p:sp>
        <p:sp>
          <p:nvSpPr>
            <p:cNvPr id="179" name="Text Box 580">
              <a:extLst>
                <a:ext uri="{FF2B5EF4-FFF2-40B4-BE49-F238E27FC236}">
                  <a16:creationId xmlns:a16="http://schemas.microsoft.com/office/drawing/2014/main" id="{61B3EBD6-E180-42F6-B8E3-545653688A33}"/>
                </a:ext>
              </a:extLst>
            </p:cNvPr>
            <p:cNvSpPr txBox="1">
              <a:spLocks noChangeArrowheads="1"/>
            </p:cNvSpPr>
            <p:nvPr/>
          </p:nvSpPr>
          <p:spPr bwMode="auto">
            <a:xfrm>
              <a:off x="6962520" y="5749679"/>
              <a:ext cx="1747281" cy="56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500">
                  <a:latin typeface="+mn-lt"/>
                </a:rPr>
                <a:t>enterprise</a:t>
              </a:r>
            </a:p>
            <a:p>
              <a:pPr>
                <a:lnSpc>
                  <a:spcPct val="80000"/>
                </a:lnSpc>
                <a:spcBef>
                  <a:spcPct val="0"/>
                </a:spcBef>
                <a:buClrTx/>
                <a:buSzTx/>
                <a:buFontTx/>
                <a:buNone/>
              </a:pPr>
              <a:r>
                <a:rPr lang="en-US" altLang="en-US" sz="1500">
                  <a:latin typeface="+mn-lt"/>
                </a:rPr>
                <a:t>          network</a:t>
              </a:r>
            </a:p>
          </p:txBody>
        </p:sp>
        <p:sp>
          <p:nvSpPr>
            <p:cNvPr id="180" name="Freeform 371">
              <a:extLst>
                <a:ext uri="{FF2B5EF4-FFF2-40B4-BE49-F238E27FC236}">
                  <a16:creationId xmlns:a16="http://schemas.microsoft.com/office/drawing/2014/main" id="{6401C403-5598-4BC3-B946-5206003BC4B0}"/>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grpSp>
          <p:nvGrpSpPr>
            <p:cNvPr id="181" name="Group 180">
              <a:extLst>
                <a:ext uri="{FF2B5EF4-FFF2-40B4-BE49-F238E27FC236}">
                  <a16:creationId xmlns:a16="http://schemas.microsoft.com/office/drawing/2014/main" id="{296065C4-4140-4342-8909-901530312E62}"/>
                </a:ext>
              </a:extLst>
            </p:cNvPr>
            <p:cNvGrpSpPr/>
            <p:nvPr/>
          </p:nvGrpSpPr>
          <p:grpSpPr>
            <a:xfrm>
              <a:off x="10900911" y="3897954"/>
              <a:ext cx="687393" cy="721548"/>
              <a:chOff x="5203089" y="1751190"/>
              <a:chExt cx="858331" cy="662414"/>
            </a:xfrm>
          </p:grpSpPr>
          <p:sp>
            <p:nvSpPr>
              <p:cNvPr id="197" name="Freeform 381">
                <a:extLst>
                  <a:ext uri="{FF2B5EF4-FFF2-40B4-BE49-F238E27FC236}">
                    <a16:creationId xmlns:a16="http://schemas.microsoft.com/office/drawing/2014/main" id="{344B80CE-CF57-46AE-BFB6-CA6654CD7CA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sp>
            <p:nvSpPr>
              <p:cNvPr id="198" name="Freeform 382">
                <a:extLst>
                  <a:ext uri="{FF2B5EF4-FFF2-40B4-BE49-F238E27FC236}">
                    <a16:creationId xmlns:a16="http://schemas.microsoft.com/office/drawing/2014/main" id="{8A6A789E-D00B-4D1F-8CAB-A4380CBA9DC4}"/>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cxnSp>
            <p:nvCxnSpPr>
              <p:cNvPr id="199" name="Straight Connector 198">
                <a:extLst>
                  <a:ext uri="{FF2B5EF4-FFF2-40B4-BE49-F238E27FC236}">
                    <a16:creationId xmlns:a16="http://schemas.microsoft.com/office/drawing/2014/main" id="{0FD97194-3187-4D05-9024-28A4A881BDC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33A8C232-2F24-498F-A067-95BC0C3595AD}"/>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52D4B622-A0BB-4AE7-AD8B-679608EED8C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D8776881-C81C-4E55-9741-1B66C1C57A9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5FD9226-4EED-47CF-A680-77222522DEA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FC629DEA-E3C6-4D9D-B8C9-CEF0D2BBBEEF}"/>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C917CED0-9813-47F2-A288-B43C9A9E722C}"/>
                </a:ext>
              </a:extLst>
            </p:cNvPr>
            <p:cNvGrpSpPr/>
            <p:nvPr/>
          </p:nvGrpSpPr>
          <p:grpSpPr>
            <a:xfrm>
              <a:off x="10834382" y="3164075"/>
              <a:ext cx="594613" cy="648336"/>
              <a:chOff x="5203089" y="1751190"/>
              <a:chExt cx="858331" cy="662414"/>
            </a:xfrm>
          </p:grpSpPr>
          <p:sp>
            <p:nvSpPr>
              <p:cNvPr id="189" name="Freeform 398">
                <a:extLst>
                  <a:ext uri="{FF2B5EF4-FFF2-40B4-BE49-F238E27FC236}">
                    <a16:creationId xmlns:a16="http://schemas.microsoft.com/office/drawing/2014/main" id="{2AEC3537-5AAA-4EA8-A513-7CC72240DA8D}"/>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sp>
            <p:nvSpPr>
              <p:cNvPr id="190" name="Freeform 399">
                <a:extLst>
                  <a:ext uri="{FF2B5EF4-FFF2-40B4-BE49-F238E27FC236}">
                    <a16:creationId xmlns:a16="http://schemas.microsoft.com/office/drawing/2014/main" id="{B0EB1391-8491-4F8B-ACE9-C46B15DBAFF3}"/>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cxnSp>
            <p:nvCxnSpPr>
              <p:cNvPr id="191" name="Straight Connector 190">
                <a:extLst>
                  <a:ext uri="{FF2B5EF4-FFF2-40B4-BE49-F238E27FC236}">
                    <a16:creationId xmlns:a16="http://schemas.microsoft.com/office/drawing/2014/main" id="{E2C0376B-479D-4A5A-9DA5-81248DD3CB0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80EC6CF-CCB7-4C97-84EB-82885595AEE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DBDCEDA7-FDE8-4293-A503-AA22155A3268}"/>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DB3AAEFB-9F68-4D66-B758-0CD72E3EB9A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698BA940-8506-4AE0-BD03-7C96B34BC19F}"/>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43F62C6C-1E4D-4CFA-9613-E33CD93E6D3A}"/>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183" name="Freeform 561">
              <a:extLst>
                <a:ext uri="{FF2B5EF4-FFF2-40B4-BE49-F238E27FC236}">
                  <a16:creationId xmlns:a16="http://schemas.microsoft.com/office/drawing/2014/main" id="{99655699-A496-41EA-92C1-892E5DE08CFE}"/>
                </a:ext>
              </a:extLst>
            </p:cNvPr>
            <p:cNvSpPr/>
            <p:nvPr/>
          </p:nvSpPr>
          <p:spPr>
            <a:xfrm>
              <a:off x="9604024" y="175194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a:p>
          </p:txBody>
        </p:sp>
        <p:sp>
          <p:nvSpPr>
            <p:cNvPr id="184" name="TextBox 183">
              <a:extLst>
                <a:ext uri="{FF2B5EF4-FFF2-40B4-BE49-F238E27FC236}">
                  <a16:creationId xmlns:a16="http://schemas.microsoft.com/office/drawing/2014/main" id="{9C07E4C7-F79A-4023-BF3B-84094E420FB9}"/>
                </a:ext>
              </a:extLst>
            </p:cNvPr>
            <p:cNvSpPr txBox="1"/>
            <p:nvPr/>
          </p:nvSpPr>
          <p:spPr>
            <a:xfrm>
              <a:off x="9490412" y="1296784"/>
              <a:ext cx="2041257" cy="367065"/>
            </a:xfrm>
            <a:prstGeom prst="rect">
              <a:avLst/>
            </a:prstGeom>
            <a:noFill/>
          </p:spPr>
          <p:txBody>
            <a:bodyPr wrap="none" rtlCol="0">
              <a:spAutoFit/>
            </a:bodyPr>
            <a:lstStyle/>
            <a:p>
              <a:pPr>
                <a:lnSpc>
                  <a:spcPct val="90000"/>
                </a:lnSpc>
              </a:pPr>
              <a:r>
                <a:rPr lang="en-US" sz="1500"/>
                <a:t>national or global ISP</a:t>
              </a:r>
            </a:p>
          </p:txBody>
        </p:sp>
        <p:sp>
          <p:nvSpPr>
            <p:cNvPr id="185" name="Rectangle 184">
              <a:extLst>
                <a:ext uri="{FF2B5EF4-FFF2-40B4-BE49-F238E27FC236}">
                  <a16:creationId xmlns:a16="http://schemas.microsoft.com/office/drawing/2014/main" id="{EA66FFA7-F636-4A7E-A011-D40AEF003B85}"/>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6" name="TextBox 185">
              <a:extLst>
                <a:ext uri="{FF2B5EF4-FFF2-40B4-BE49-F238E27FC236}">
                  <a16:creationId xmlns:a16="http://schemas.microsoft.com/office/drawing/2014/main" id="{19A76639-4059-46BA-9305-C8D84082A390}"/>
                </a:ext>
              </a:extLst>
            </p:cNvPr>
            <p:cNvSpPr txBox="1"/>
            <p:nvPr/>
          </p:nvSpPr>
          <p:spPr>
            <a:xfrm>
              <a:off x="8182488" y="3043408"/>
              <a:ext cx="1232985" cy="875311"/>
            </a:xfrm>
            <a:prstGeom prst="rect">
              <a:avLst/>
            </a:prstGeom>
            <a:noFill/>
          </p:spPr>
          <p:txBody>
            <a:bodyPr wrap="square" rtlCol="0">
              <a:spAutoFit/>
            </a:bodyPr>
            <a:lstStyle/>
            <a:p>
              <a:pPr>
                <a:lnSpc>
                  <a:spcPct val="90000"/>
                </a:lnSpc>
              </a:pPr>
              <a:r>
                <a:rPr lang="en-US" sz="1500"/>
                <a:t>local or regional ISP</a:t>
              </a:r>
            </a:p>
          </p:txBody>
        </p:sp>
        <p:sp>
          <p:nvSpPr>
            <p:cNvPr id="187" name="TextBox 186">
              <a:extLst>
                <a:ext uri="{FF2B5EF4-FFF2-40B4-BE49-F238E27FC236}">
                  <a16:creationId xmlns:a16="http://schemas.microsoft.com/office/drawing/2014/main" id="{FF767A4A-E0BE-4605-A857-3960D712CDB4}"/>
                </a:ext>
              </a:extLst>
            </p:cNvPr>
            <p:cNvSpPr txBox="1"/>
            <p:nvPr/>
          </p:nvSpPr>
          <p:spPr>
            <a:xfrm>
              <a:off x="10980978" y="4647841"/>
              <a:ext cx="1116445" cy="621187"/>
            </a:xfrm>
            <a:prstGeom prst="rect">
              <a:avLst/>
            </a:prstGeom>
            <a:noFill/>
          </p:spPr>
          <p:txBody>
            <a:bodyPr wrap="none" rtlCol="0">
              <a:spAutoFit/>
            </a:bodyPr>
            <a:lstStyle/>
            <a:p>
              <a:pPr>
                <a:lnSpc>
                  <a:spcPct val="90000"/>
                </a:lnSpc>
              </a:pPr>
              <a:r>
                <a:rPr lang="en-US" sz="1500"/>
                <a:t>datacenter </a:t>
              </a:r>
            </a:p>
            <a:p>
              <a:pPr>
                <a:lnSpc>
                  <a:spcPct val="90000"/>
                </a:lnSpc>
              </a:pPr>
              <a:r>
                <a:rPr lang="en-US" sz="1500"/>
                <a:t>network</a:t>
              </a:r>
            </a:p>
          </p:txBody>
        </p:sp>
        <p:sp>
          <p:nvSpPr>
            <p:cNvPr id="188" name="TextBox 187">
              <a:extLst>
                <a:ext uri="{FF2B5EF4-FFF2-40B4-BE49-F238E27FC236}">
                  <a16:creationId xmlns:a16="http://schemas.microsoft.com/office/drawing/2014/main" id="{40C5ABA0-0DD6-495A-9E03-0BB198C80D7D}"/>
                </a:ext>
              </a:extLst>
            </p:cNvPr>
            <p:cNvSpPr txBox="1"/>
            <p:nvPr/>
          </p:nvSpPr>
          <p:spPr>
            <a:xfrm>
              <a:off x="10126229" y="4093290"/>
              <a:ext cx="967280" cy="875311"/>
            </a:xfrm>
            <a:prstGeom prst="rect">
              <a:avLst/>
            </a:prstGeom>
            <a:noFill/>
          </p:spPr>
          <p:txBody>
            <a:bodyPr wrap="none" rtlCol="0">
              <a:spAutoFit/>
            </a:bodyPr>
            <a:lstStyle/>
            <a:p>
              <a:pPr>
                <a:lnSpc>
                  <a:spcPct val="90000"/>
                </a:lnSpc>
              </a:pPr>
              <a:r>
                <a:rPr lang="en-US" sz="1500"/>
                <a:t>content </a:t>
              </a:r>
            </a:p>
            <a:p>
              <a:pPr>
                <a:lnSpc>
                  <a:spcPct val="90000"/>
                </a:lnSpc>
              </a:pPr>
              <a:r>
                <a:rPr lang="en-US" sz="1500"/>
                <a:t>provider </a:t>
              </a:r>
            </a:p>
            <a:p>
              <a:pPr>
                <a:lnSpc>
                  <a:spcPct val="90000"/>
                </a:lnSpc>
              </a:pPr>
              <a:r>
                <a:rPr lang="en-US" sz="1500"/>
                <a:t>network</a:t>
              </a:r>
            </a:p>
          </p:txBody>
        </p:sp>
      </p:grpSp>
      <p:grpSp>
        <p:nvGrpSpPr>
          <p:cNvPr id="207" name="Group 206">
            <a:extLst>
              <a:ext uri="{FF2B5EF4-FFF2-40B4-BE49-F238E27FC236}">
                <a16:creationId xmlns:a16="http://schemas.microsoft.com/office/drawing/2014/main" id="{F2A33747-2CA5-48C1-A3DD-8E7528E66464}"/>
              </a:ext>
            </a:extLst>
          </p:cNvPr>
          <p:cNvGrpSpPr/>
          <p:nvPr/>
        </p:nvGrpSpPr>
        <p:grpSpPr>
          <a:xfrm>
            <a:off x="3285922" y="1668148"/>
            <a:ext cx="4140680" cy="3354314"/>
            <a:chOff x="7562238" y="2127325"/>
            <a:chExt cx="3578867" cy="3640283"/>
          </a:xfrm>
        </p:grpSpPr>
        <p:cxnSp>
          <p:nvCxnSpPr>
            <p:cNvPr id="208" name="Straight Connector 207">
              <a:extLst>
                <a:ext uri="{FF2B5EF4-FFF2-40B4-BE49-F238E27FC236}">
                  <a16:creationId xmlns:a16="http://schemas.microsoft.com/office/drawing/2014/main" id="{D9471D50-C9A9-4E97-B413-8ED589F0BB88}"/>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567287D-4F94-4993-B459-E61332138C98}"/>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876DAF0-FB6E-4E62-BB67-ADC4DA703255}"/>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4B0180E-1F84-4FEE-BB30-92C258B591F0}"/>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70CD209-973A-41DF-96D0-CE76681145A6}"/>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E713DBD-6768-4F87-8BC2-110E620682D1}"/>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09AE0EF-DEFD-4221-8C19-411986733B60}"/>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40CC5E7-C059-4011-AB18-9B86AB431420}"/>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DEFC181-174B-4863-B0AA-A8DF7A800695}"/>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8414812-62A1-491C-A534-79E416F18EC6}"/>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15C23D4-F27D-419B-9CC9-74B98E4E830D}"/>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19" name="Group 218">
              <a:extLst>
                <a:ext uri="{FF2B5EF4-FFF2-40B4-BE49-F238E27FC236}">
                  <a16:creationId xmlns:a16="http://schemas.microsoft.com/office/drawing/2014/main" id="{165C15BC-4ACC-4D71-BB49-68D7E8049918}"/>
                </a:ext>
              </a:extLst>
            </p:cNvPr>
            <p:cNvGrpSpPr/>
            <p:nvPr/>
          </p:nvGrpSpPr>
          <p:grpSpPr>
            <a:xfrm>
              <a:off x="7562238" y="2127325"/>
              <a:ext cx="3578867" cy="3640283"/>
              <a:chOff x="7562238" y="2127325"/>
              <a:chExt cx="3578867" cy="3640283"/>
            </a:xfrm>
          </p:grpSpPr>
          <p:grpSp>
            <p:nvGrpSpPr>
              <p:cNvPr id="220" name="Group 219">
                <a:extLst>
                  <a:ext uri="{FF2B5EF4-FFF2-40B4-BE49-F238E27FC236}">
                    <a16:creationId xmlns:a16="http://schemas.microsoft.com/office/drawing/2014/main" id="{9FF47164-6751-4A63-ACFC-498DE9A6035E}"/>
                  </a:ext>
                </a:extLst>
              </p:cNvPr>
              <p:cNvGrpSpPr/>
              <p:nvPr/>
            </p:nvGrpSpPr>
            <p:grpSpPr>
              <a:xfrm>
                <a:off x="7857253" y="2127325"/>
                <a:ext cx="3283852" cy="3640283"/>
                <a:chOff x="7881336" y="2104198"/>
                <a:chExt cx="3283852" cy="3640283"/>
              </a:xfrm>
            </p:grpSpPr>
            <p:sp>
              <p:nvSpPr>
                <p:cNvPr id="225" name="Line 428">
                  <a:extLst>
                    <a:ext uri="{FF2B5EF4-FFF2-40B4-BE49-F238E27FC236}">
                      <a16:creationId xmlns:a16="http://schemas.microsoft.com/office/drawing/2014/main" id="{B9926E24-5819-4BD4-AEBA-F0DEEE3B1FA0}"/>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100"/>
                </a:p>
              </p:txBody>
            </p:sp>
            <p:sp>
              <p:nvSpPr>
                <p:cNvPr id="226" name="Line 430">
                  <a:extLst>
                    <a:ext uri="{FF2B5EF4-FFF2-40B4-BE49-F238E27FC236}">
                      <a16:creationId xmlns:a16="http://schemas.microsoft.com/office/drawing/2014/main" id="{57537666-949D-41B7-A680-EC060B6B1EF3}"/>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100"/>
                </a:p>
              </p:txBody>
            </p:sp>
            <p:sp>
              <p:nvSpPr>
                <p:cNvPr id="227" name="Line 431">
                  <a:extLst>
                    <a:ext uri="{FF2B5EF4-FFF2-40B4-BE49-F238E27FC236}">
                      <a16:creationId xmlns:a16="http://schemas.microsoft.com/office/drawing/2014/main" id="{9CEB6E91-8965-4A84-BD0B-25F54A703828}"/>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28" name="Line 432">
                  <a:extLst>
                    <a:ext uri="{FF2B5EF4-FFF2-40B4-BE49-F238E27FC236}">
                      <a16:creationId xmlns:a16="http://schemas.microsoft.com/office/drawing/2014/main" id="{048724F5-FB04-44C5-9333-E12A32A6BE07}"/>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29" name="Line 433">
                  <a:extLst>
                    <a:ext uri="{FF2B5EF4-FFF2-40B4-BE49-F238E27FC236}">
                      <a16:creationId xmlns:a16="http://schemas.microsoft.com/office/drawing/2014/main" id="{133F88AE-7509-4EEB-88E8-F9592A68D65B}"/>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0" name="Line 435">
                  <a:extLst>
                    <a:ext uri="{FF2B5EF4-FFF2-40B4-BE49-F238E27FC236}">
                      <a16:creationId xmlns:a16="http://schemas.microsoft.com/office/drawing/2014/main" id="{D7BD1269-6072-48BD-A0DB-4E234A480532}"/>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1" name="Line 436">
                  <a:extLst>
                    <a:ext uri="{FF2B5EF4-FFF2-40B4-BE49-F238E27FC236}">
                      <a16:creationId xmlns:a16="http://schemas.microsoft.com/office/drawing/2014/main" id="{7AFD6FC0-3696-40EB-AF41-04E7B0E7DA3A}"/>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2" name="Line 439">
                  <a:extLst>
                    <a:ext uri="{FF2B5EF4-FFF2-40B4-BE49-F238E27FC236}">
                      <a16:creationId xmlns:a16="http://schemas.microsoft.com/office/drawing/2014/main" id="{436675C2-40B4-46D0-A4B8-23FD750F5E56}"/>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3" name="Line 440">
                  <a:extLst>
                    <a:ext uri="{FF2B5EF4-FFF2-40B4-BE49-F238E27FC236}">
                      <a16:creationId xmlns:a16="http://schemas.microsoft.com/office/drawing/2014/main" id="{DA68D420-A39B-454F-A605-8A1D6AF3CE16}"/>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4" name="Line 441">
                  <a:extLst>
                    <a:ext uri="{FF2B5EF4-FFF2-40B4-BE49-F238E27FC236}">
                      <a16:creationId xmlns:a16="http://schemas.microsoft.com/office/drawing/2014/main" id="{C682B998-0644-4D3E-B19C-BF11F3682568}"/>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5" name="Line 443">
                  <a:extLst>
                    <a:ext uri="{FF2B5EF4-FFF2-40B4-BE49-F238E27FC236}">
                      <a16:creationId xmlns:a16="http://schemas.microsoft.com/office/drawing/2014/main" id="{EE16C5AB-F970-4705-A662-6D2FD632C718}"/>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6" name="Line 449">
                  <a:extLst>
                    <a:ext uri="{FF2B5EF4-FFF2-40B4-BE49-F238E27FC236}">
                      <a16:creationId xmlns:a16="http://schemas.microsoft.com/office/drawing/2014/main" id="{29EF4E26-6F79-4AB2-B5A7-E1D4FA1D8D4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37" name="Line 428">
                  <a:extLst>
                    <a:ext uri="{FF2B5EF4-FFF2-40B4-BE49-F238E27FC236}">
                      <a16:creationId xmlns:a16="http://schemas.microsoft.com/office/drawing/2014/main" id="{71B3CE2D-C251-486A-883C-467B342804F4}"/>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100"/>
                </a:p>
              </p:txBody>
            </p:sp>
            <p:sp>
              <p:nvSpPr>
                <p:cNvPr id="238" name="Line 440">
                  <a:extLst>
                    <a:ext uri="{FF2B5EF4-FFF2-40B4-BE49-F238E27FC236}">
                      <a16:creationId xmlns:a16="http://schemas.microsoft.com/office/drawing/2014/main" id="{BF1F9BCD-B0C3-4B2D-B0F4-30D1E27CFED2}"/>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cxnSp>
              <p:nvCxnSpPr>
                <p:cNvPr id="239" name="Straight Connector 238">
                  <a:extLst>
                    <a:ext uri="{FF2B5EF4-FFF2-40B4-BE49-F238E27FC236}">
                      <a16:creationId xmlns:a16="http://schemas.microsoft.com/office/drawing/2014/main" id="{CAF0C9A0-1215-4DD8-A288-9E949AB7D8AD}"/>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48592293-3F89-4097-B0D0-365A9F5066EA}"/>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09BF236A-7D23-4A39-9498-0141B446E434}"/>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2E234721-360D-44A7-84AB-4E36ECF65AD6}"/>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61F94499-F08A-4B21-99EA-9F92BD120F1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DA122E7-E203-46FC-B199-9830C5B277AC}"/>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469F7BEB-B9AD-4219-9345-B09A7D2F2120}"/>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67A673B6-F16F-42AB-8394-227FDE08C19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7" name="Line 541">
                  <a:extLst>
                    <a:ext uri="{FF2B5EF4-FFF2-40B4-BE49-F238E27FC236}">
                      <a16:creationId xmlns:a16="http://schemas.microsoft.com/office/drawing/2014/main" id="{09811E6C-280A-47E1-9BFB-059658517E18}"/>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sp>
              <p:nvSpPr>
                <p:cNvPr id="248" name="Line 424">
                  <a:extLst>
                    <a:ext uri="{FF2B5EF4-FFF2-40B4-BE49-F238E27FC236}">
                      <a16:creationId xmlns:a16="http://schemas.microsoft.com/office/drawing/2014/main" id="{8BB9EEA5-4EFA-4EA9-A959-7E5E45A1CE8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grpSp>
          <p:pic>
            <p:nvPicPr>
              <p:cNvPr id="221" name="Picture 778" descr="antenna_radiation_stylized">
                <a:extLst>
                  <a:ext uri="{FF2B5EF4-FFF2-40B4-BE49-F238E27FC236}">
                    <a16:creationId xmlns:a16="http://schemas.microsoft.com/office/drawing/2014/main" id="{EE966D0A-6E5F-4979-8CD6-664B75295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 name="Picture 781" descr="antenna_radiation_stylized">
                <a:extLst>
                  <a:ext uri="{FF2B5EF4-FFF2-40B4-BE49-F238E27FC236}">
                    <a16:creationId xmlns:a16="http://schemas.microsoft.com/office/drawing/2014/main" id="{6422529C-535F-4B9D-A6FE-17BC6B63A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799" descr="cell_tower_radiation copy">
                <a:extLst>
                  <a:ext uri="{FF2B5EF4-FFF2-40B4-BE49-F238E27FC236}">
                    <a16:creationId xmlns:a16="http://schemas.microsoft.com/office/drawing/2014/main" id="{DBBAA3A9-67FA-4168-AE12-E48B6269A7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 name="Oval 800">
                <a:extLst>
                  <a:ext uri="{FF2B5EF4-FFF2-40B4-BE49-F238E27FC236}">
                    <a16:creationId xmlns:a16="http://schemas.microsoft.com/office/drawing/2014/main" id="{C70B89CD-F4F2-42C8-BD6B-9AA1B8AAA2E3}"/>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grpSp>
        <p:nvGrpSpPr>
          <p:cNvPr id="249" name="Group 248">
            <a:extLst>
              <a:ext uri="{FF2B5EF4-FFF2-40B4-BE49-F238E27FC236}">
                <a16:creationId xmlns:a16="http://schemas.microsoft.com/office/drawing/2014/main" id="{4A56A3AB-F837-4BE8-94A7-0501A2CD3BEA}"/>
              </a:ext>
            </a:extLst>
          </p:cNvPr>
          <p:cNvGrpSpPr/>
          <p:nvPr/>
        </p:nvGrpSpPr>
        <p:grpSpPr>
          <a:xfrm>
            <a:off x="2944669" y="1378332"/>
            <a:ext cx="4794900" cy="3963029"/>
            <a:chOff x="7432700" y="1830405"/>
            <a:chExt cx="4144321" cy="4300892"/>
          </a:xfrm>
        </p:grpSpPr>
        <p:grpSp>
          <p:nvGrpSpPr>
            <p:cNvPr id="250" name="Group 249">
              <a:extLst>
                <a:ext uri="{FF2B5EF4-FFF2-40B4-BE49-F238E27FC236}">
                  <a16:creationId xmlns:a16="http://schemas.microsoft.com/office/drawing/2014/main" id="{AD73CE3D-300F-47AC-84A5-E2486F8C787B}"/>
                </a:ext>
              </a:extLst>
            </p:cNvPr>
            <p:cNvGrpSpPr/>
            <p:nvPr/>
          </p:nvGrpSpPr>
          <p:grpSpPr>
            <a:xfrm>
              <a:off x="7432700" y="1830405"/>
              <a:ext cx="1909777" cy="938011"/>
              <a:chOff x="7432700" y="1830405"/>
              <a:chExt cx="1909777" cy="938011"/>
            </a:xfrm>
          </p:grpSpPr>
          <p:grpSp>
            <p:nvGrpSpPr>
              <p:cNvPr id="423" name="Group 652">
                <a:extLst>
                  <a:ext uri="{FF2B5EF4-FFF2-40B4-BE49-F238E27FC236}">
                    <a16:creationId xmlns:a16="http://schemas.microsoft.com/office/drawing/2014/main" id="{1A6B149F-BE2E-4906-A05A-B64D94B7295D}"/>
                  </a:ext>
                </a:extLst>
              </p:cNvPr>
              <p:cNvGrpSpPr>
                <a:grpSpLocks/>
              </p:cNvGrpSpPr>
              <p:nvPr/>
            </p:nvGrpSpPr>
            <p:grpSpPr bwMode="auto">
              <a:xfrm>
                <a:off x="7743850" y="1830405"/>
                <a:ext cx="415925" cy="385763"/>
                <a:chOff x="2751" y="1851"/>
                <a:chExt cx="462" cy="478"/>
              </a:xfrm>
            </p:grpSpPr>
            <p:pic>
              <p:nvPicPr>
                <p:cNvPr id="454" name="Picture 653" descr="iphone_stylized_small">
                  <a:extLst>
                    <a:ext uri="{FF2B5EF4-FFF2-40B4-BE49-F238E27FC236}">
                      <a16:creationId xmlns:a16="http://schemas.microsoft.com/office/drawing/2014/main" id="{6DFFB6AF-EBB1-4813-9504-246BAF6DF0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5" name="Picture 654" descr="antenna_radiation_stylized">
                  <a:extLst>
                    <a:ext uri="{FF2B5EF4-FFF2-40B4-BE49-F238E27FC236}">
                      <a16:creationId xmlns:a16="http://schemas.microsoft.com/office/drawing/2014/main" id="{2DEE8BFB-D065-4BA9-B4BB-87D8127D0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4" name="Group 423">
                <a:extLst>
                  <a:ext uri="{FF2B5EF4-FFF2-40B4-BE49-F238E27FC236}">
                    <a16:creationId xmlns:a16="http://schemas.microsoft.com/office/drawing/2014/main" id="{90D629FB-CC02-46F2-9747-A8C6C75D3CF3}"/>
                  </a:ext>
                </a:extLst>
              </p:cNvPr>
              <p:cNvGrpSpPr/>
              <p:nvPr/>
            </p:nvGrpSpPr>
            <p:grpSpPr>
              <a:xfrm>
                <a:off x="7432700" y="2327293"/>
                <a:ext cx="534987" cy="407988"/>
                <a:chOff x="7432700" y="2327293"/>
                <a:chExt cx="534987" cy="407988"/>
              </a:xfrm>
            </p:grpSpPr>
            <p:pic>
              <p:nvPicPr>
                <p:cNvPr id="431" name="Picture 1017" descr="antenna_stylized">
                  <a:extLst>
                    <a:ext uri="{FF2B5EF4-FFF2-40B4-BE49-F238E27FC236}">
                      <a16:creationId xmlns:a16="http://schemas.microsoft.com/office/drawing/2014/main" id="{298105F9-95B7-433B-808A-FBF8CD6896E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018" descr="laptop_keyboard">
                  <a:extLst>
                    <a:ext uri="{FF2B5EF4-FFF2-40B4-BE49-F238E27FC236}">
                      <a16:creationId xmlns:a16="http://schemas.microsoft.com/office/drawing/2014/main" id="{FB3317DA-31B8-4D26-809F-EFBEEBBE8D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019">
                  <a:extLst>
                    <a:ext uri="{FF2B5EF4-FFF2-40B4-BE49-F238E27FC236}">
                      <a16:creationId xmlns:a16="http://schemas.microsoft.com/office/drawing/2014/main" id="{BF51EC61-DC47-4A13-9AC5-0100B9F008B1}"/>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100"/>
                </a:p>
              </p:txBody>
            </p:sp>
            <p:pic>
              <p:nvPicPr>
                <p:cNvPr id="434" name="Picture 1020" descr="screen">
                  <a:extLst>
                    <a:ext uri="{FF2B5EF4-FFF2-40B4-BE49-F238E27FC236}">
                      <a16:creationId xmlns:a16="http://schemas.microsoft.com/office/drawing/2014/main" id="{090AAE7E-5C67-4390-9424-136D319A24C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021">
                  <a:extLst>
                    <a:ext uri="{FF2B5EF4-FFF2-40B4-BE49-F238E27FC236}">
                      <a16:creationId xmlns:a16="http://schemas.microsoft.com/office/drawing/2014/main" id="{F23B13BE-9A73-4575-B71C-715AF29719C6}"/>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36" name="Freeform 1022">
                  <a:extLst>
                    <a:ext uri="{FF2B5EF4-FFF2-40B4-BE49-F238E27FC236}">
                      <a16:creationId xmlns:a16="http://schemas.microsoft.com/office/drawing/2014/main" id="{C404CDE8-B1FE-4F77-A722-D7DF1098F0B1}"/>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37" name="Freeform 1023">
                  <a:extLst>
                    <a:ext uri="{FF2B5EF4-FFF2-40B4-BE49-F238E27FC236}">
                      <a16:creationId xmlns:a16="http://schemas.microsoft.com/office/drawing/2014/main" id="{EE05306F-1FEA-4A1C-B993-6B4A3C72606A}"/>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38" name="Freeform 1024">
                  <a:extLst>
                    <a:ext uri="{FF2B5EF4-FFF2-40B4-BE49-F238E27FC236}">
                      <a16:creationId xmlns:a16="http://schemas.microsoft.com/office/drawing/2014/main" id="{F3BB6508-E2A9-42E8-9BC2-DC0F8DB01E5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39" name="Freeform 1025">
                  <a:extLst>
                    <a:ext uri="{FF2B5EF4-FFF2-40B4-BE49-F238E27FC236}">
                      <a16:creationId xmlns:a16="http://schemas.microsoft.com/office/drawing/2014/main" id="{6F1C0CC5-A634-4BE7-823D-80F67008B5B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0" name="Freeform 1026">
                  <a:extLst>
                    <a:ext uri="{FF2B5EF4-FFF2-40B4-BE49-F238E27FC236}">
                      <a16:creationId xmlns:a16="http://schemas.microsoft.com/office/drawing/2014/main" id="{AE6C3B4A-605F-42AD-9738-BEB201AC4EDB}"/>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nvGrpSpPr>
                <p:cNvPr id="441" name="Group 1027">
                  <a:extLst>
                    <a:ext uri="{FF2B5EF4-FFF2-40B4-BE49-F238E27FC236}">
                      <a16:creationId xmlns:a16="http://schemas.microsoft.com/office/drawing/2014/main" id="{07BF8E99-F3F2-4F02-ACD1-C640448B9ACD}"/>
                    </a:ext>
                  </a:extLst>
                </p:cNvPr>
                <p:cNvGrpSpPr>
                  <a:grpSpLocks/>
                </p:cNvGrpSpPr>
                <p:nvPr/>
              </p:nvGrpSpPr>
              <p:grpSpPr bwMode="auto">
                <a:xfrm>
                  <a:off x="7594735" y="2642220"/>
                  <a:ext cx="98740" cy="36846"/>
                  <a:chOff x="1740" y="2642"/>
                  <a:chExt cx="752" cy="327"/>
                </a:xfrm>
              </p:grpSpPr>
              <p:sp>
                <p:nvSpPr>
                  <p:cNvPr id="448" name="Freeform 1028">
                    <a:extLst>
                      <a:ext uri="{FF2B5EF4-FFF2-40B4-BE49-F238E27FC236}">
                        <a16:creationId xmlns:a16="http://schemas.microsoft.com/office/drawing/2014/main" id="{EE5980E7-1CC2-41DD-B82A-8CF05FB1E2F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9" name="Freeform 1029">
                    <a:extLst>
                      <a:ext uri="{FF2B5EF4-FFF2-40B4-BE49-F238E27FC236}">
                        <a16:creationId xmlns:a16="http://schemas.microsoft.com/office/drawing/2014/main" id="{09C793D2-1A83-49B6-943C-7EB5946384F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50" name="Freeform 1030">
                    <a:extLst>
                      <a:ext uri="{FF2B5EF4-FFF2-40B4-BE49-F238E27FC236}">
                        <a16:creationId xmlns:a16="http://schemas.microsoft.com/office/drawing/2014/main" id="{78A9E3F8-0DA3-4D4B-96EB-232C0C63C02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51" name="Freeform 1031">
                    <a:extLst>
                      <a:ext uri="{FF2B5EF4-FFF2-40B4-BE49-F238E27FC236}">
                        <a16:creationId xmlns:a16="http://schemas.microsoft.com/office/drawing/2014/main" id="{3EC36F90-2A09-4084-884E-58C6E3098D4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52" name="Freeform 1032">
                    <a:extLst>
                      <a:ext uri="{FF2B5EF4-FFF2-40B4-BE49-F238E27FC236}">
                        <a16:creationId xmlns:a16="http://schemas.microsoft.com/office/drawing/2014/main" id="{AE11AC71-E5AA-4ECC-A34D-9D2E0DCFCD2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53" name="Freeform 1033">
                    <a:extLst>
                      <a:ext uri="{FF2B5EF4-FFF2-40B4-BE49-F238E27FC236}">
                        <a16:creationId xmlns:a16="http://schemas.microsoft.com/office/drawing/2014/main" id="{22D51191-C935-4B1D-B6B7-611BD40647C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sp>
              <p:nvSpPr>
                <p:cNvPr id="442" name="Freeform 1034">
                  <a:extLst>
                    <a:ext uri="{FF2B5EF4-FFF2-40B4-BE49-F238E27FC236}">
                      <a16:creationId xmlns:a16="http://schemas.microsoft.com/office/drawing/2014/main" id="{43AB0A3E-3D06-408B-BA07-A85A3C91BD47}"/>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3" name="Freeform 1035">
                  <a:extLst>
                    <a:ext uri="{FF2B5EF4-FFF2-40B4-BE49-F238E27FC236}">
                      <a16:creationId xmlns:a16="http://schemas.microsoft.com/office/drawing/2014/main" id="{9502F5B8-A9F3-4937-91A6-01496063DF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4" name="Freeform 1036">
                  <a:extLst>
                    <a:ext uri="{FF2B5EF4-FFF2-40B4-BE49-F238E27FC236}">
                      <a16:creationId xmlns:a16="http://schemas.microsoft.com/office/drawing/2014/main" id="{2CF38E8A-9383-4B0E-8B7B-02A4B3F040C3}"/>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5" name="Freeform 1037">
                  <a:extLst>
                    <a:ext uri="{FF2B5EF4-FFF2-40B4-BE49-F238E27FC236}">
                      <a16:creationId xmlns:a16="http://schemas.microsoft.com/office/drawing/2014/main" id="{23A7D23B-CADD-4CB8-9A13-D6097ACEEC95}"/>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6" name="Freeform 1038">
                  <a:extLst>
                    <a:ext uri="{FF2B5EF4-FFF2-40B4-BE49-F238E27FC236}">
                      <a16:creationId xmlns:a16="http://schemas.microsoft.com/office/drawing/2014/main" id="{A04F0896-23A3-4EF7-A92A-4E1AF8BC8A39}"/>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47" name="Freeform 1039">
                  <a:extLst>
                    <a:ext uri="{FF2B5EF4-FFF2-40B4-BE49-F238E27FC236}">
                      <a16:creationId xmlns:a16="http://schemas.microsoft.com/office/drawing/2014/main" id="{7018A74F-7EC7-482F-AD42-BC68033BE2C2}"/>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grpSp>
            <p:nvGrpSpPr>
              <p:cNvPr id="425" name="Group 424">
                <a:extLst>
                  <a:ext uri="{FF2B5EF4-FFF2-40B4-BE49-F238E27FC236}">
                    <a16:creationId xmlns:a16="http://schemas.microsoft.com/office/drawing/2014/main" id="{29DB3920-F55D-4633-8C52-D7319A4BD85A}"/>
                  </a:ext>
                </a:extLst>
              </p:cNvPr>
              <p:cNvGrpSpPr/>
              <p:nvPr/>
            </p:nvGrpSpPr>
            <p:grpSpPr>
              <a:xfrm>
                <a:off x="8631407" y="2290407"/>
                <a:ext cx="530702" cy="478009"/>
                <a:chOff x="8631407" y="2290407"/>
                <a:chExt cx="530702" cy="478009"/>
              </a:xfrm>
            </p:grpSpPr>
            <p:pic>
              <p:nvPicPr>
                <p:cNvPr id="429" name="Picture 568" descr="light2.png">
                  <a:extLst>
                    <a:ext uri="{FF2B5EF4-FFF2-40B4-BE49-F238E27FC236}">
                      <a16:creationId xmlns:a16="http://schemas.microsoft.com/office/drawing/2014/main" id="{10B5EEDC-8580-4F97-911D-2652CD9AC4F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 name="Picture 1017" descr="antenna_stylized">
                  <a:extLst>
                    <a:ext uri="{FF2B5EF4-FFF2-40B4-BE49-F238E27FC236}">
                      <a16:creationId xmlns:a16="http://schemas.microsoft.com/office/drawing/2014/main" id="{95BB2683-1AB9-4FD6-8FBB-8CFDBAB1FB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C3062621-F5F8-471C-A58D-57BCA86D22EB}"/>
                  </a:ext>
                </a:extLst>
              </p:cNvPr>
              <p:cNvGrpSpPr/>
              <p:nvPr/>
            </p:nvGrpSpPr>
            <p:grpSpPr>
              <a:xfrm>
                <a:off x="8493165" y="2029804"/>
                <a:ext cx="849312" cy="226109"/>
                <a:chOff x="8493165" y="2029804"/>
                <a:chExt cx="849312" cy="226109"/>
              </a:xfrm>
            </p:grpSpPr>
            <p:pic>
              <p:nvPicPr>
                <p:cNvPr id="427" name="Picture 603" descr="car_icon_small">
                  <a:extLst>
                    <a:ext uri="{FF2B5EF4-FFF2-40B4-BE49-F238E27FC236}">
                      <a16:creationId xmlns:a16="http://schemas.microsoft.com/office/drawing/2014/main" id="{A1CE62AA-B16E-4C42-A1A2-5848F599B3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8" name="Picture 1017" descr="antenna_stylized">
                  <a:extLst>
                    <a:ext uri="{FF2B5EF4-FFF2-40B4-BE49-F238E27FC236}">
                      <a16:creationId xmlns:a16="http://schemas.microsoft.com/office/drawing/2014/main" id="{FDF1A3E0-2B11-4973-A4C3-3276332B35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51" name="Group 250">
              <a:extLst>
                <a:ext uri="{FF2B5EF4-FFF2-40B4-BE49-F238E27FC236}">
                  <a16:creationId xmlns:a16="http://schemas.microsoft.com/office/drawing/2014/main" id="{8E909E5B-7BA7-4D3F-85A6-48D49989A9D1}"/>
                </a:ext>
              </a:extLst>
            </p:cNvPr>
            <p:cNvGrpSpPr/>
            <p:nvPr/>
          </p:nvGrpSpPr>
          <p:grpSpPr>
            <a:xfrm>
              <a:off x="7487144" y="3296104"/>
              <a:ext cx="857739" cy="583764"/>
              <a:chOff x="7487144" y="3296104"/>
              <a:chExt cx="857739" cy="583764"/>
            </a:xfrm>
          </p:grpSpPr>
          <p:grpSp>
            <p:nvGrpSpPr>
              <p:cNvPr id="393" name="Group 392">
                <a:extLst>
                  <a:ext uri="{FF2B5EF4-FFF2-40B4-BE49-F238E27FC236}">
                    <a16:creationId xmlns:a16="http://schemas.microsoft.com/office/drawing/2014/main" id="{37361674-9B11-43C0-A2E1-36AACC7799E0}"/>
                  </a:ext>
                </a:extLst>
              </p:cNvPr>
              <p:cNvGrpSpPr/>
              <p:nvPr/>
            </p:nvGrpSpPr>
            <p:grpSpPr>
              <a:xfrm>
                <a:off x="7487144" y="3389820"/>
                <a:ext cx="350807" cy="305517"/>
                <a:chOff x="7487144" y="3389820"/>
                <a:chExt cx="350807" cy="305517"/>
              </a:xfrm>
            </p:grpSpPr>
            <p:pic>
              <p:nvPicPr>
                <p:cNvPr id="400" name="Picture 1115" descr="antenna_stylized">
                  <a:extLst>
                    <a:ext uri="{FF2B5EF4-FFF2-40B4-BE49-F238E27FC236}">
                      <a16:creationId xmlns:a16="http://schemas.microsoft.com/office/drawing/2014/main" id="{94291AD2-9294-4138-BC33-76514AC9DE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 name="Picture 1116" descr="laptop_keyboard">
                  <a:extLst>
                    <a:ext uri="{FF2B5EF4-FFF2-40B4-BE49-F238E27FC236}">
                      <a16:creationId xmlns:a16="http://schemas.microsoft.com/office/drawing/2014/main" id="{0D878F35-AA11-4A07-80B8-0DD92C82F83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Freeform 1117">
                  <a:extLst>
                    <a:ext uri="{FF2B5EF4-FFF2-40B4-BE49-F238E27FC236}">
                      <a16:creationId xmlns:a16="http://schemas.microsoft.com/office/drawing/2014/main" id="{85EF803A-7135-40A1-8986-54A564598B43}"/>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100"/>
                </a:p>
              </p:txBody>
            </p:sp>
            <p:pic>
              <p:nvPicPr>
                <p:cNvPr id="403" name="Picture 1118" descr="screen">
                  <a:extLst>
                    <a:ext uri="{FF2B5EF4-FFF2-40B4-BE49-F238E27FC236}">
                      <a16:creationId xmlns:a16="http://schemas.microsoft.com/office/drawing/2014/main" id="{F31A377E-0D83-47CE-9606-6807703DEC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Freeform 1119">
                  <a:extLst>
                    <a:ext uri="{FF2B5EF4-FFF2-40B4-BE49-F238E27FC236}">
                      <a16:creationId xmlns:a16="http://schemas.microsoft.com/office/drawing/2014/main" id="{6A6A08D7-5553-4611-B0B7-7079DD4D340C}"/>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05" name="Freeform 1120">
                  <a:extLst>
                    <a:ext uri="{FF2B5EF4-FFF2-40B4-BE49-F238E27FC236}">
                      <a16:creationId xmlns:a16="http://schemas.microsoft.com/office/drawing/2014/main" id="{084F99C1-6CFB-4AD6-9F3D-329402ABD79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06" name="Freeform 1121">
                  <a:extLst>
                    <a:ext uri="{FF2B5EF4-FFF2-40B4-BE49-F238E27FC236}">
                      <a16:creationId xmlns:a16="http://schemas.microsoft.com/office/drawing/2014/main" id="{A8B05E5C-9C40-49A7-9A95-02C6D8D68006}"/>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07" name="Freeform 1122">
                  <a:extLst>
                    <a:ext uri="{FF2B5EF4-FFF2-40B4-BE49-F238E27FC236}">
                      <a16:creationId xmlns:a16="http://schemas.microsoft.com/office/drawing/2014/main" id="{6F64768F-F033-46F9-B777-462D45BFD83E}"/>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08" name="Freeform 1123">
                  <a:extLst>
                    <a:ext uri="{FF2B5EF4-FFF2-40B4-BE49-F238E27FC236}">
                      <a16:creationId xmlns:a16="http://schemas.microsoft.com/office/drawing/2014/main" id="{3DF44F55-F588-47F5-8ADA-C6A09C36E5F2}"/>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09" name="Freeform 1124">
                  <a:extLst>
                    <a:ext uri="{FF2B5EF4-FFF2-40B4-BE49-F238E27FC236}">
                      <a16:creationId xmlns:a16="http://schemas.microsoft.com/office/drawing/2014/main" id="{944F7892-9929-4DEF-9F5F-0ABA33358B07}"/>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nvGrpSpPr>
                <p:cNvPr id="410" name="Group 1125">
                  <a:extLst>
                    <a:ext uri="{FF2B5EF4-FFF2-40B4-BE49-F238E27FC236}">
                      <a16:creationId xmlns:a16="http://schemas.microsoft.com/office/drawing/2014/main" id="{6BAB23FD-3D5F-4DDB-A9DD-D22E8569F619}"/>
                    </a:ext>
                  </a:extLst>
                </p:cNvPr>
                <p:cNvGrpSpPr>
                  <a:grpSpLocks/>
                </p:cNvGrpSpPr>
                <p:nvPr/>
              </p:nvGrpSpPr>
              <p:grpSpPr bwMode="auto">
                <a:xfrm>
                  <a:off x="7593395" y="3625649"/>
                  <a:ext cx="64747" cy="27592"/>
                  <a:chOff x="1740" y="2642"/>
                  <a:chExt cx="752" cy="327"/>
                </a:xfrm>
              </p:grpSpPr>
              <p:sp>
                <p:nvSpPr>
                  <p:cNvPr id="417" name="Freeform 1126">
                    <a:extLst>
                      <a:ext uri="{FF2B5EF4-FFF2-40B4-BE49-F238E27FC236}">
                        <a16:creationId xmlns:a16="http://schemas.microsoft.com/office/drawing/2014/main" id="{3647FE7B-065B-4389-9AC9-BB9133682FD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8" name="Freeform 1127">
                    <a:extLst>
                      <a:ext uri="{FF2B5EF4-FFF2-40B4-BE49-F238E27FC236}">
                        <a16:creationId xmlns:a16="http://schemas.microsoft.com/office/drawing/2014/main" id="{3E5E3F1B-2E00-4F1B-AF92-DBE70F22CD5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9" name="Freeform 1128">
                    <a:extLst>
                      <a:ext uri="{FF2B5EF4-FFF2-40B4-BE49-F238E27FC236}">
                        <a16:creationId xmlns:a16="http://schemas.microsoft.com/office/drawing/2014/main" id="{EE7D3DC3-4F4D-4755-8180-0EEA6804329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20" name="Freeform 1129">
                    <a:extLst>
                      <a:ext uri="{FF2B5EF4-FFF2-40B4-BE49-F238E27FC236}">
                        <a16:creationId xmlns:a16="http://schemas.microsoft.com/office/drawing/2014/main" id="{5718D99C-1AB5-405B-8FA8-42D9F408F52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21" name="Freeform 1130">
                    <a:extLst>
                      <a:ext uri="{FF2B5EF4-FFF2-40B4-BE49-F238E27FC236}">
                        <a16:creationId xmlns:a16="http://schemas.microsoft.com/office/drawing/2014/main" id="{B3847EE9-F410-46BB-975D-DD8F2D65507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22" name="Freeform 1131">
                    <a:extLst>
                      <a:ext uri="{FF2B5EF4-FFF2-40B4-BE49-F238E27FC236}">
                        <a16:creationId xmlns:a16="http://schemas.microsoft.com/office/drawing/2014/main" id="{B37A4580-B03D-456F-B521-7B6A529A2B8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sp>
              <p:nvSpPr>
                <p:cNvPr id="411" name="Freeform 1132">
                  <a:extLst>
                    <a:ext uri="{FF2B5EF4-FFF2-40B4-BE49-F238E27FC236}">
                      <a16:creationId xmlns:a16="http://schemas.microsoft.com/office/drawing/2014/main" id="{78216205-40C2-4A35-9ED0-ADEF7D1965FA}"/>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2" name="Freeform 1133">
                  <a:extLst>
                    <a:ext uri="{FF2B5EF4-FFF2-40B4-BE49-F238E27FC236}">
                      <a16:creationId xmlns:a16="http://schemas.microsoft.com/office/drawing/2014/main" id="{EFC0CFC9-B682-41B6-87ED-5D9A4180C61F}"/>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3" name="Freeform 1134">
                  <a:extLst>
                    <a:ext uri="{FF2B5EF4-FFF2-40B4-BE49-F238E27FC236}">
                      <a16:creationId xmlns:a16="http://schemas.microsoft.com/office/drawing/2014/main" id="{A3D9C1F8-8CD5-4F23-A299-1F7DD1C5B98A}"/>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4" name="Freeform 1135">
                  <a:extLst>
                    <a:ext uri="{FF2B5EF4-FFF2-40B4-BE49-F238E27FC236}">
                      <a16:creationId xmlns:a16="http://schemas.microsoft.com/office/drawing/2014/main" id="{3CE63624-4A3C-4435-896F-3AA00EE65712}"/>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5" name="Freeform 1136">
                  <a:extLst>
                    <a:ext uri="{FF2B5EF4-FFF2-40B4-BE49-F238E27FC236}">
                      <a16:creationId xmlns:a16="http://schemas.microsoft.com/office/drawing/2014/main" id="{3779F272-E33E-451C-AF53-F0C16CB9AA8F}"/>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416" name="Freeform 1137">
                  <a:extLst>
                    <a:ext uri="{FF2B5EF4-FFF2-40B4-BE49-F238E27FC236}">
                      <a16:creationId xmlns:a16="http://schemas.microsoft.com/office/drawing/2014/main" id="{02AE2FFE-5D59-4F24-974E-53F76A3CAFC9}"/>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grpSp>
            <p:nvGrpSpPr>
              <p:cNvPr id="394" name="Group 1139">
                <a:extLst>
                  <a:ext uri="{FF2B5EF4-FFF2-40B4-BE49-F238E27FC236}">
                    <a16:creationId xmlns:a16="http://schemas.microsoft.com/office/drawing/2014/main" id="{F28BFF14-4C84-476F-B647-9F84D6499FD7}"/>
                  </a:ext>
                </a:extLst>
              </p:cNvPr>
              <p:cNvGrpSpPr>
                <a:grpSpLocks/>
              </p:cNvGrpSpPr>
              <p:nvPr/>
            </p:nvGrpSpPr>
            <p:grpSpPr bwMode="auto">
              <a:xfrm flipH="1">
                <a:off x="7985622" y="3537823"/>
                <a:ext cx="359261" cy="342045"/>
                <a:chOff x="2839" y="3501"/>
                <a:chExt cx="755" cy="803"/>
              </a:xfrm>
            </p:grpSpPr>
            <p:pic>
              <p:nvPicPr>
                <p:cNvPr id="398" name="Picture 1140" descr="desktop_computer_stylized_medium">
                  <a:extLst>
                    <a:ext uri="{FF2B5EF4-FFF2-40B4-BE49-F238E27FC236}">
                      <a16:creationId xmlns:a16="http://schemas.microsoft.com/office/drawing/2014/main" id="{5C8306F6-4618-4283-A787-30CAAFEE38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 name="Freeform 1141">
                  <a:extLst>
                    <a:ext uri="{FF2B5EF4-FFF2-40B4-BE49-F238E27FC236}">
                      <a16:creationId xmlns:a16="http://schemas.microsoft.com/office/drawing/2014/main" id="{6EC2B44D-D9FF-4396-883D-22CE6B734F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100"/>
                </a:p>
              </p:txBody>
            </p:sp>
          </p:grpSp>
          <p:grpSp>
            <p:nvGrpSpPr>
              <p:cNvPr id="395" name="Group 394">
                <a:extLst>
                  <a:ext uri="{FF2B5EF4-FFF2-40B4-BE49-F238E27FC236}">
                    <a16:creationId xmlns:a16="http://schemas.microsoft.com/office/drawing/2014/main" id="{AB6D3D98-A5F1-449F-80FD-E7EA127A1E45}"/>
                  </a:ext>
                </a:extLst>
              </p:cNvPr>
              <p:cNvGrpSpPr/>
              <p:nvPr/>
            </p:nvGrpSpPr>
            <p:grpSpPr>
              <a:xfrm>
                <a:off x="7797061" y="3296104"/>
                <a:ext cx="347997" cy="396620"/>
                <a:chOff x="7797061" y="3296104"/>
                <a:chExt cx="347997" cy="396620"/>
              </a:xfrm>
            </p:grpSpPr>
            <p:pic>
              <p:nvPicPr>
                <p:cNvPr id="396" name="Picture 571" descr="fridge2.png">
                  <a:extLst>
                    <a:ext uri="{FF2B5EF4-FFF2-40B4-BE49-F238E27FC236}">
                      <a16:creationId xmlns:a16="http://schemas.microsoft.com/office/drawing/2014/main" id="{C5C6D76B-252F-4F38-B048-2851C1BAF818}"/>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 name="Picture 1115" descr="antenna_stylized">
                  <a:extLst>
                    <a:ext uri="{FF2B5EF4-FFF2-40B4-BE49-F238E27FC236}">
                      <a16:creationId xmlns:a16="http://schemas.microsoft.com/office/drawing/2014/main" id="{D14592C4-006B-4988-85FF-6C9AAD6C5C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52" name="Group 251">
              <a:extLst>
                <a:ext uri="{FF2B5EF4-FFF2-40B4-BE49-F238E27FC236}">
                  <a16:creationId xmlns:a16="http://schemas.microsoft.com/office/drawing/2014/main" id="{6A8E8E21-4B53-45FE-A185-DE96B4BC7FBF}"/>
                </a:ext>
              </a:extLst>
            </p:cNvPr>
            <p:cNvGrpSpPr/>
            <p:nvPr/>
          </p:nvGrpSpPr>
          <p:grpSpPr>
            <a:xfrm>
              <a:off x="11058573" y="3399165"/>
              <a:ext cx="518448" cy="1212242"/>
              <a:chOff x="11058573" y="3399165"/>
              <a:chExt cx="518448" cy="1212242"/>
            </a:xfrm>
          </p:grpSpPr>
          <p:grpSp>
            <p:nvGrpSpPr>
              <p:cNvPr id="381" name="Group 380">
                <a:extLst>
                  <a:ext uri="{FF2B5EF4-FFF2-40B4-BE49-F238E27FC236}">
                    <a16:creationId xmlns:a16="http://schemas.microsoft.com/office/drawing/2014/main" id="{116B204F-C971-4E2D-8C17-2B8D6A21D4EC}"/>
                  </a:ext>
                </a:extLst>
              </p:cNvPr>
              <p:cNvGrpSpPr/>
              <p:nvPr/>
            </p:nvGrpSpPr>
            <p:grpSpPr>
              <a:xfrm>
                <a:off x="11087182" y="4159591"/>
                <a:ext cx="489839" cy="451816"/>
                <a:chOff x="5103720" y="2693365"/>
                <a:chExt cx="611650" cy="414788"/>
              </a:xfrm>
            </p:grpSpPr>
            <p:cxnSp>
              <p:nvCxnSpPr>
                <p:cNvPr id="388" name="Straight Connector 387">
                  <a:extLst>
                    <a:ext uri="{FF2B5EF4-FFF2-40B4-BE49-F238E27FC236}">
                      <a16:creationId xmlns:a16="http://schemas.microsoft.com/office/drawing/2014/main" id="{90FE6AE7-956A-4D76-AAA0-3F2EF0C85448}"/>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9" name="Group 388">
                  <a:extLst>
                    <a:ext uri="{FF2B5EF4-FFF2-40B4-BE49-F238E27FC236}">
                      <a16:creationId xmlns:a16="http://schemas.microsoft.com/office/drawing/2014/main" id="{C53C9EBD-80BF-4AB6-808D-B2BA83AE8C8F}"/>
                    </a:ext>
                  </a:extLst>
                </p:cNvPr>
                <p:cNvGrpSpPr/>
                <p:nvPr/>
              </p:nvGrpSpPr>
              <p:grpSpPr>
                <a:xfrm>
                  <a:off x="5275406" y="2693365"/>
                  <a:ext cx="439964" cy="414788"/>
                  <a:chOff x="5275406" y="2711455"/>
                  <a:chExt cx="452949" cy="405518"/>
                </a:xfrm>
              </p:grpSpPr>
              <p:pic>
                <p:nvPicPr>
                  <p:cNvPr id="390" name="Picture 389" descr="server_rack.png">
                    <a:extLst>
                      <a:ext uri="{FF2B5EF4-FFF2-40B4-BE49-F238E27FC236}">
                        <a16:creationId xmlns:a16="http://schemas.microsoft.com/office/drawing/2014/main" id="{0F38474F-44F5-4EA9-88D2-28079AB497C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1" name="Picture 390" descr="server_rack.png">
                    <a:extLst>
                      <a:ext uri="{FF2B5EF4-FFF2-40B4-BE49-F238E27FC236}">
                        <a16:creationId xmlns:a16="http://schemas.microsoft.com/office/drawing/2014/main" id="{A51BD088-67D1-4DD7-9890-54EE0B141D4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2" name="Picture 391" descr="server_rack.png">
                    <a:extLst>
                      <a:ext uri="{FF2B5EF4-FFF2-40B4-BE49-F238E27FC236}">
                        <a16:creationId xmlns:a16="http://schemas.microsoft.com/office/drawing/2014/main" id="{AF3D0171-9CC8-43B9-8129-26F91C860AC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82" name="Group 381">
                <a:extLst>
                  <a:ext uri="{FF2B5EF4-FFF2-40B4-BE49-F238E27FC236}">
                    <a16:creationId xmlns:a16="http://schemas.microsoft.com/office/drawing/2014/main" id="{1503C8DB-78DB-42DB-9180-384C67BDB3F6}"/>
                  </a:ext>
                </a:extLst>
              </p:cNvPr>
              <p:cNvGrpSpPr/>
              <p:nvPr/>
            </p:nvGrpSpPr>
            <p:grpSpPr>
              <a:xfrm>
                <a:off x="11058573" y="3399165"/>
                <a:ext cx="423724" cy="405973"/>
                <a:chOff x="5103720" y="2693365"/>
                <a:chExt cx="611650" cy="414788"/>
              </a:xfrm>
            </p:grpSpPr>
            <p:cxnSp>
              <p:nvCxnSpPr>
                <p:cNvPr id="383" name="Straight Connector 382">
                  <a:extLst>
                    <a:ext uri="{FF2B5EF4-FFF2-40B4-BE49-F238E27FC236}">
                      <a16:creationId xmlns:a16="http://schemas.microsoft.com/office/drawing/2014/main" id="{53BBF698-47DF-44D8-8D07-71C01B104252}"/>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4" name="Group 383">
                  <a:extLst>
                    <a:ext uri="{FF2B5EF4-FFF2-40B4-BE49-F238E27FC236}">
                      <a16:creationId xmlns:a16="http://schemas.microsoft.com/office/drawing/2014/main" id="{12ED303C-0F4E-46FB-B997-766CC71E1E61}"/>
                    </a:ext>
                  </a:extLst>
                </p:cNvPr>
                <p:cNvGrpSpPr/>
                <p:nvPr/>
              </p:nvGrpSpPr>
              <p:grpSpPr>
                <a:xfrm>
                  <a:off x="5275406" y="2693365"/>
                  <a:ext cx="439964" cy="414788"/>
                  <a:chOff x="5275406" y="2711455"/>
                  <a:chExt cx="452949" cy="405518"/>
                </a:xfrm>
              </p:grpSpPr>
              <p:pic>
                <p:nvPicPr>
                  <p:cNvPr id="385" name="Picture 384" descr="server_rack.png">
                    <a:extLst>
                      <a:ext uri="{FF2B5EF4-FFF2-40B4-BE49-F238E27FC236}">
                        <a16:creationId xmlns:a16="http://schemas.microsoft.com/office/drawing/2014/main" id="{EDF4592B-3A97-4905-9D2B-3F3C7974075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6" name="Picture 385" descr="server_rack.png">
                    <a:extLst>
                      <a:ext uri="{FF2B5EF4-FFF2-40B4-BE49-F238E27FC236}">
                        <a16:creationId xmlns:a16="http://schemas.microsoft.com/office/drawing/2014/main" id="{37B26E25-8EF7-498B-8DFB-9B3C6B2F5D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7" name="Picture 386" descr="server_rack.png">
                    <a:extLst>
                      <a:ext uri="{FF2B5EF4-FFF2-40B4-BE49-F238E27FC236}">
                        <a16:creationId xmlns:a16="http://schemas.microsoft.com/office/drawing/2014/main" id="{B096D321-8A7C-427E-A986-44590AF309B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53" name="Group 252">
              <a:extLst>
                <a:ext uri="{FF2B5EF4-FFF2-40B4-BE49-F238E27FC236}">
                  <a16:creationId xmlns:a16="http://schemas.microsoft.com/office/drawing/2014/main" id="{8660265C-6C1F-4A7F-BE1F-549107EECB60}"/>
                </a:ext>
              </a:extLst>
            </p:cNvPr>
            <p:cNvGrpSpPr/>
            <p:nvPr/>
          </p:nvGrpSpPr>
          <p:grpSpPr>
            <a:xfrm>
              <a:off x="7767607" y="4870841"/>
              <a:ext cx="2692126" cy="1260456"/>
              <a:chOff x="7767607" y="4870841"/>
              <a:chExt cx="2692126" cy="1260456"/>
            </a:xfrm>
          </p:grpSpPr>
          <p:grpSp>
            <p:nvGrpSpPr>
              <p:cNvPr id="254" name="Group 950">
                <a:extLst>
                  <a:ext uri="{FF2B5EF4-FFF2-40B4-BE49-F238E27FC236}">
                    <a16:creationId xmlns:a16="http://schemas.microsoft.com/office/drawing/2014/main" id="{20FFF7B6-5D91-4D45-821F-E90CD4380876}"/>
                  </a:ext>
                </a:extLst>
              </p:cNvPr>
              <p:cNvGrpSpPr>
                <a:grpSpLocks/>
              </p:cNvGrpSpPr>
              <p:nvPr/>
            </p:nvGrpSpPr>
            <p:grpSpPr bwMode="auto">
              <a:xfrm>
                <a:off x="10282541" y="5244631"/>
                <a:ext cx="177192" cy="330833"/>
                <a:chOff x="4140" y="429"/>
                <a:chExt cx="1425" cy="2396"/>
              </a:xfrm>
            </p:grpSpPr>
            <p:sp>
              <p:nvSpPr>
                <p:cNvPr id="349" name="Freeform 951">
                  <a:extLst>
                    <a:ext uri="{FF2B5EF4-FFF2-40B4-BE49-F238E27FC236}">
                      <a16:creationId xmlns:a16="http://schemas.microsoft.com/office/drawing/2014/main" id="{4A85F646-E976-4842-ADF9-DE15A4F8BEB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50" name="Rectangle 952">
                  <a:extLst>
                    <a:ext uri="{FF2B5EF4-FFF2-40B4-BE49-F238E27FC236}">
                      <a16:creationId xmlns:a16="http://schemas.microsoft.com/office/drawing/2014/main" id="{7A38012D-9598-46E9-AC3C-26C6E9FC776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51" name="Freeform 953">
                  <a:extLst>
                    <a:ext uri="{FF2B5EF4-FFF2-40B4-BE49-F238E27FC236}">
                      <a16:creationId xmlns:a16="http://schemas.microsoft.com/office/drawing/2014/main" id="{1813F7B5-00B7-417A-BCD8-D0AEF6182AE7}"/>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52" name="Freeform 954">
                  <a:extLst>
                    <a:ext uri="{FF2B5EF4-FFF2-40B4-BE49-F238E27FC236}">
                      <a16:creationId xmlns:a16="http://schemas.microsoft.com/office/drawing/2014/main" id="{6C8EABC8-11EA-43EF-BB98-4258E0554C1F}"/>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53" name="Rectangle 955">
                  <a:extLst>
                    <a:ext uri="{FF2B5EF4-FFF2-40B4-BE49-F238E27FC236}">
                      <a16:creationId xmlns:a16="http://schemas.microsoft.com/office/drawing/2014/main" id="{57437B83-53C5-42A6-8570-6303601F866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nvGrpSpPr>
                <p:cNvPr id="354" name="Group 956">
                  <a:extLst>
                    <a:ext uri="{FF2B5EF4-FFF2-40B4-BE49-F238E27FC236}">
                      <a16:creationId xmlns:a16="http://schemas.microsoft.com/office/drawing/2014/main" id="{F0A3883F-87E0-4E76-A93B-29700BF2D40E}"/>
                    </a:ext>
                  </a:extLst>
                </p:cNvPr>
                <p:cNvGrpSpPr>
                  <a:grpSpLocks/>
                </p:cNvGrpSpPr>
                <p:nvPr/>
              </p:nvGrpSpPr>
              <p:grpSpPr bwMode="auto">
                <a:xfrm>
                  <a:off x="4749" y="668"/>
                  <a:ext cx="581" cy="145"/>
                  <a:chOff x="614" y="2568"/>
                  <a:chExt cx="725" cy="139"/>
                </a:xfrm>
              </p:grpSpPr>
              <p:sp>
                <p:nvSpPr>
                  <p:cNvPr id="379" name="AutoShape 957">
                    <a:extLst>
                      <a:ext uri="{FF2B5EF4-FFF2-40B4-BE49-F238E27FC236}">
                        <a16:creationId xmlns:a16="http://schemas.microsoft.com/office/drawing/2014/main" id="{71756CA5-22EA-4D8F-A2A8-1B270152C53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80" name="AutoShape 958">
                    <a:extLst>
                      <a:ext uri="{FF2B5EF4-FFF2-40B4-BE49-F238E27FC236}">
                        <a16:creationId xmlns:a16="http://schemas.microsoft.com/office/drawing/2014/main" id="{7804B506-5EC6-4F9B-982C-B22FF1E8CDB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355" name="Rectangle 959">
                  <a:extLst>
                    <a:ext uri="{FF2B5EF4-FFF2-40B4-BE49-F238E27FC236}">
                      <a16:creationId xmlns:a16="http://schemas.microsoft.com/office/drawing/2014/main" id="{699AB8A5-079F-4A3E-B10C-BCA46A7D6F9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nvGrpSpPr>
                <p:cNvPr id="356" name="Group 960">
                  <a:extLst>
                    <a:ext uri="{FF2B5EF4-FFF2-40B4-BE49-F238E27FC236}">
                      <a16:creationId xmlns:a16="http://schemas.microsoft.com/office/drawing/2014/main" id="{7D998DB2-615A-4186-A21C-6C6557BED7E7}"/>
                    </a:ext>
                  </a:extLst>
                </p:cNvPr>
                <p:cNvGrpSpPr>
                  <a:grpSpLocks/>
                </p:cNvGrpSpPr>
                <p:nvPr/>
              </p:nvGrpSpPr>
              <p:grpSpPr bwMode="auto">
                <a:xfrm>
                  <a:off x="4747" y="994"/>
                  <a:ext cx="581" cy="134"/>
                  <a:chOff x="614" y="2568"/>
                  <a:chExt cx="725" cy="139"/>
                </a:xfrm>
              </p:grpSpPr>
              <p:sp>
                <p:nvSpPr>
                  <p:cNvPr id="377" name="AutoShape 961">
                    <a:extLst>
                      <a:ext uri="{FF2B5EF4-FFF2-40B4-BE49-F238E27FC236}">
                        <a16:creationId xmlns:a16="http://schemas.microsoft.com/office/drawing/2014/main" id="{4FD4EE25-B3F2-4660-8EC7-90DDD11D1AB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78" name="AutoShape 962">
                    <a:extLst>
                      <a:ext uri="{FF2B5EF4-FFF2-40B4-BE49-F238E27FC236}">
                        <a16:creationId xmlns:a16="http://schemas.microsoft.com/office/drawing/2014/main" id="{DEB9B775-715F-433E-9B6B-773A0FAE84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357" name="Rectangle 963">
                  <a:extLst>
                    <a:ext uri="{FF2B5EF4-FFF2-40B4-BE49-F238E27FC236}">
                      <a16:creationId xmlns:a16="http://schemas.microsoft.com/office/drawing/2014/main" id="{C0E0FC7F-6B0F-4E6A-BB53-CEF8730EA61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58" name="Rectangle 964">
                  <a:extLst>
                    <a:ext uri="{FF2B5EF4-FFF2-40B4-BE49-F238E27FC236}">
                      <a16:creationId xmlns:a16="http://schemas.microsoft.com/office/drawing/2014/main" id="{AF46C72E-490F-469D-B9BB-88CFD3A827A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nvGrpSpPr>
                <p:cNvPr id="359" name="Group 965">
                  <a:extLst>
                    <a:ext uri="{FF2B5EF4-FFF2-40B4-BE49-F238E27FC236}">
                      <a16:creationId xmlns:a16="http://schemas.microsoft.com/office/drawing/2014/main" id="{4D9F1F52-13CA-470D-BA8F-C963561B917B}"/>
                    </a:ext>
                  </a:extLst>
                </p:cNvPr>
                <p:cNvGrpSpPr>
                  <a:grpSpLocks/>
                </p:cNvGrpSpPr>
                <p:nvPr/>
              </p:nvGrpSpPr>
              <p:grpSpPr bwMode="auto">
                <a:xfrm>
                  <a:off x="4735" y="1627"/>
                  <a:ext cx="582" cy="151"/>
                  <a:chOff x="614" y="2568"/>
                  <a:chExt cx="725" cy="139"/>
                </a:xfrm>
              </p:grpSpPr>
              <p:sp>
                <p:nvSpPr>
                  <p:cNvPr id="375" name="AutoShape 966">
                    <a:extLst>
                      <a:ext uri="{FF2B5EF4-FFF2-40B4-BE49-F238E27FC236}">
                        <a16:creationId xmlns:a16="http://schemas.microsoft.com/office/drawing/2014/main" id="{AA34B3AD-FB75-454A-AFD5-368F648D711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76" name="AutoShape 967">
                    <a:extLst>
                      <a:ext uri="{FF2B5EF4-FFF2-40B4-BE49-F238E27FC236}">
                        <a16:creationId xmlns:a16="http://schemas.microsoft.com/office/drawing/2014/main" id="{C5287AFD-D568-4F2B-B04A-E1B9DC3E844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360" name="Freeform 968">
                  <a:extLst>
                    <a:ext uri="{FF2B5EF4-FFF2-40B4-BE49-F238E27FC236}">
                      <a16:creationId xmlns:a16="http://schemas.microsoft.com/office/drawing/2014/main" id="{49244ADF-4E3B-4A69-A08F-05DF8715E63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nvGrpSpPr>
                <p:cNvPr id="361" name="Group 969">
                  <a:extLst>
                    <a:ext uri="{FF2B5EF4-FFF2-40B4-BE49-F238E27FC236}">
                      <a16:creationId xmlns:a16="http://schemas.microsoft.com/office/drawing/2014/main" id="{DD921614-F3A6-4B16-B6A8-2A7CB28E5AFD}"/>
                    </a:ext>
                  </a:extLst>
                </p:cNvPr>
                <p:cNvGrpSpPr>
                  <a:grpSpLocks/>
                </p:cNvGrpSpPr>
                <p:nvPr/>
              </p:nvGrpSpPr>
              <p:grpSpPr bwMode="auto">
                <a:xfrm>
                  <a:off x="4739" y="1327"/>
                  <a:ext cx="582" cy="139"/>
                  <a:chOff x="614" y="2568"/>
                  <a:chExt cx="725" cy="139"/>
                </a:xfrm>
              </p:grpSpPr>
              <p:sp>
                <p:nvSpPr>
                  <p:cNvPr id="373" name="AutoShape 970">
                    <a:extLst>
                      <a:ext uri="{FF2B5EF4-FFF2-40B4-BE49-F238E27FC236}">
                        <a16:creationId xmlns:a16="http://schemas.microsoft.com/office/drawing/2014/main" id="{E47EC310-E27D-4227-8B9D-C51D928350A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74" name="AutoShape 971">
                    <a:extLst>
                      <a:ext uri="{FF2B5EF4-FFF2-40B4-BE49-F238E27FC236}">
                        <a16:creationId xmlns:a16="http://schemas.microsoft.com/office/drawing/2014/main" id="{9AC1943A-39E3-463C-9BE2-AA5BA2A3267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362" name="Rectangle 972">
                  <a:extLst>
                    <a:ext uri="{FF2B5EF4-FFF2-40B4-BE49-F238E27FC236}">
                      <a16:creationId xmlns:a16="http://schemas.microsoft.com/office/drawing/2014/main" id="{F182689A-914E-4345-9525-7A59E72BC7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63" name="Freeform 973">
                  <a:extLst>
                    <a:ext uri="{FF2B5EF4-FFF2-40B4-BE49-F238E27FC236}">
                      <a16:creationId xmlns:a16="http://schemas.microsoft.com/office/drawing/2014/main" id="{D2808836-7211-4585-A7F3-298078130CB6}"/>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64" name="Freeform 974">
                  <a:extLst>
                    <a:ext uri="{FF2B5EF4-FFF2-40B4-BE49-F238E27FC236}">
                      <a16:creationId xmlns:a16="http://schemas.microsoft.com/office/drawing/2014/main" id="{EC337A79-FE7A-4E6C-8D2F-C8194C605E7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65" name="Oval 975">
                  <a:extLst>
                    <a:ext uri="{FF2B5EF4-FFF2-40B4-BE49-F238E27FC236}">
                      <a16:creationId xmlns:a16="http://schemas.microsoft.com/office/drawing/2014/main" id="{2A6508E8-CB02-4188-88B5-71DDBD5BE07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66" name="Freeform 976">
                  <a:extLst>
                    <a:ext uri="{FF2B5EF4-FFF2-40B4-BE49-F238E27FC236}">
                      <a16:creationId xmlns:a16="http://schemas.microsoft.com/office/drawing/2014/main" id="{633A538A-C185-4286-BE6C-7F26FC602BF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67" name="AutoShape 977">
                  <a:extLst>
                    <a:ext uri="{FF2B5EF4-FFF2-40B4-BE49-F238E27FC236}">
                      <a16:creationId xmlns:a16="http://schemas.microsoft.com/office/drawing/2014/main" id="{2D51EC82-F77F-45A7-901E-D1D1471FD35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68" name="AutoShape 978">
                  <a:extLst>
                    <a:ext uri="{FF2B5EF4-FFF2-40B4-BE49-F238E27FC236}">
                      <a16:creationId xmlns:a16="http://schemas.microsoft.com/office/drawing/2014/main" id="{04043FEC-410E-44F0-A297-4B22CEFF6C7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69" name="Oval 979">
                  <a:extLst>
                    <a:ext uri="{FF2B5EF4-FFF2-40B4-BE49-F238E27FC236}">
                      <a16:creationId xmlns:a16="http://schemas.microsoft.com/office/drawing/2014/main" id="{7972A068-C382-4CE8-BCC0-C589BFAEA89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70" name="Oval 980">
                  <a:extLst>
                    <a:ext uri="{FF2B5EF4-FFF2-40B4-BE49-F238E27FC236}">
                      <a16:creationId xmlns:a16="http://schemas.microsoft.com/office/drawing/2014/main" id="{129CB79B-8E22-4443-B7CB-1D8FBCB80C2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350">
                    <a:solidFill>
                      <a:srgbClr val="FF0000"/>
                    </a:solidFill>
                    <a:latin typeface="Arial" panose="020B0604020202020204" pitchFamily="34" charset="0"/>
                  </a:endParaRPr>
                </a:p>
              </p:txBody>
            </p:sp>
            <p:sp>
              <p:nvSpPr>
                <p:cNvPr id="371" name="Oval 981">
                  <a:extLst>
                    <a:ext uri="{FF2B5EF4-FFF2-40B4-BE49-F238E27FC236}">
                      <a16:creationId xmlns:a16="http://schemas.microsoft.com/office/drawing/2014/main" id="{EB2AA529-D3C1-4D2F-834B-B0EEDF3DCF6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372" name="Rectangle 982">
                  <a:extLst>
                    <a:ext uri="{FF2B5EF4-FFF2-40B4-BE49-F238E27FC236}">
                      <a16:creationId xmlns:a16="http://schemas.microsoft.com/office/drawing/2014/main" id="{EE2755DE-ACBD-45B2-9CD1-40E91994ED6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nvGrpSpPr>
              <p:cNvPr id="255" name="Group 254">
                <a:extLst>
                  <a:ext uri="{FF2B5EF4-FFF2-40B4-BE49-F238E27FC236}">
                    <a16:creationId xmlns:a16="http://schemas.microsoft.com/office/drawing/2014/main" id="{CD30BFD0-BDA3-4494-AA01-4DBBA9CFE676}"/>
                  </a:ext>
                </a:extLst>
              </p:cNvPr>
              <p:cNvGrpSpPr/>
              <p:nvPr/>
            </p:nvGrpSpPr>
            <p:grpSpPr>
              <a:xfrm>
                <a:off x="7767607" y="4870841"/>
                <a:ext cx="2080029" cy="1260456"/>
                <a:chOff x="7767607" y="4870841"/>
                <a:chExt cx="2080029" cy="1260456"/>
              </a:xfrm>
            </p:grpSpPr>
            <p:grpSp>
              <p:nvGrpSpPr>
                <p:cNvPr id="289" name="Group 590">
                  <a:extLst>
                    <a:ext uri="{FF2B5EF4-FFF2-40B4-BE49-F238E27FC236}">
                      <a16:creationId xmlns:a16="http://schemas.microsoft.com/office/drawing/2014/main" id="{8EE63ECF-803C-43F0-AC6E-FB6EDCD615DB}"/>
                    </a:ext>
                  </a:extLst>
                </p:cNvPr>
                <p:cNvGrpSpPr>
                  <a:grpSpLocks/>
                </p:cNvGrpSpPr>
                <p:nvPr/>
              </p:nvGrpSpPr>
              <p:grpSpPr bwMode="auto">
                <a:xfrm flipH="1">
                  <a:off x="7974481" y="4870841"/>
                  <a:ext cx="345630" cy="320302"/>
                  <a:chOff x="2839" y="3501"/>
                  <a:chExt cx="755" cy="803"/>
                </a:xfrm>
              </p:grpSpPr>
              <p:pic>
                <p:nvPicPr>
                  <p:cNvPr id="347" name="Picture 591" descr="desktop_computer_stylized_medium">
                    <a:extLst>
                      <a:ext uri="{FF2B5EF4-FFF2-40B4-BE49-F238E27FC236}">
                        <a16:creationId xmlns:a16="http://schemas.microsoft.com/office/drawing/2014/main" id="{10E22434-87A9-45E7-B24B-1B5326A016A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 name="Freeform 592">
                    <a:extLst>
                      <a:ext uri="{FF2B5EF4-FFF2-40B4-BE49-F238E27FC236}">
                        <a16:creationId xmlns:a16="http://schemas.microsoft.com/office/drawing/2014/main" id="{E0299CB4-C4A7-4DEB-B7F7-64578991568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100"/>
                  </a:p>
                </p:txBody>
              </p:sp>
            </p:grpSp>
            <p:grpSp>
              <p:nvGrpSpPr>
                <p:cNvPr id="290" name="Group 1064">
                  <a:extLst>
                    <a:ext uri="{FF2B5EF4-FFF2-40B4-BE49-F238E27FC236}">
                      <a16:creationId xmlns:a16="http://schemas.microsoft.com/office/drawing/2014/main" id="{E2FD28B2-28FC-4EAA-A0F5-17056EADD6C6}"/>
                    </a:ext>
                  </a:extLst>
                </p:cNvPr>
                <p:cNvGrpSpPr>
                  <a:grpSpLocks/>
                </p:cNvGrpSpPr>
                <p:nvPr/>
              </p:nvGrpSpPr>
              <p:grpSpPr bwMode="auto">
                <a:xfrm>
                  <a:off x="9195307" y="5823489"/>
                  <a:ext cx="310186" cy="307808"/>
                  <a:chOff x="877" y="1008"/>
                  <a:chExt cx="2747" cy="2591"/>
                </a:xfrm>
              </p:grpSpPr>
              <p:pic>
                <p:nvPicPr>
                  <p:cNvPr id="324" name="Picture 1065" descr="antenna_stylized">
                    <a:extLst>
                      <a:ext uri="{FF2B5EF4-FFF2-40B4-BE49-F238E27FC236}">
                        <a16:creationId xmlns:a16="http://schemas.microsoft.com/office/drawing/2014/main" id="{BE8052A4-2644-4B20-8EA6-ADD12D73104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066" descr="laptop_keyboard">
                    <a:extLst>
                      <a:ext uri="{FF2B5EF4-FFF2-40B4-BE49-F238E27FC236}">
                        <a16:creationId xmlns:a16="http://schemas.microsoft.com/office/drawing/2014/main" id="{FEA8E8B5-6471-4BD8-8043-6E4D298A201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67">
                    <a:extLst>
                      <a:ext uri="{FF2B5EF4-FFF2-40B4-BE49-F238E27FC236}">
                        <a16:creationId xmlns:a16="http://schemas.microsoft.com/office/drawing/2014/main" id="{ABB1EE51-BF29-421E-83DE-BE7A128670A5}"/>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100"/>
                  </a:p>
                </p:txBody>
              </p:sp>
              <p:pic>
                <p:nvPicPr>
                  <p:cNvPr id="327" name="Picture 1068" descr="screen">
                    <a:extLst>
                      <a:ext uri="{FF2B5EF4-FFF2-40B4-BE49-F238E27FC236}">
                        <a16:creationId xmlns:a16="http://schemas.microsoft.com/office/drawing/2014/main" id="{BEF5DB03-0664-4772-B903-4B9F20F01C5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69">
                    <a:extLst>
                      <a:ext uri="{FF2B5EF4-FFF2-40B4-BE49-F238E27FC236}">
                        <a16:creationId xmlns:a16="http://schemas.microsoft.com/office/drawing/2014/main" id="{7E2410B4-C39E-4AF8-8309-B2EC063E19A8}"/>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29" name="Freeform 1070">
                    <a:extLst>
                      <a:ext uri="{FF2B5EF4-FFF2-40B4-BE49-F238E27FC236}">
                        <a16:creationId xmlns:a16="http://schemas.microsoft.com/office/drawing/2014/main" id="{6D3BC9D8-5C91-4487-85AA-5D88A60F6ED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0" name="Freeform 1071">
                    <a:extLst>
                      <a:ext uri="{FF2B5EF4-FFF2-40B4-BE49-F238E27FC236}">
                        <a16:creationId xmlns:a16="http://schemas.microsoft.com/office/drawing/2014/main" id="{15800643-0310-4EDE-83A0-B0C312107176}"/>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1" name="Freeform 1072">
                    <a:extLst>
                      <a:ext uri="{FF2B5EF4-FFF2-40B4-BE49-F238E27FC236}">
                        <a16:creationId xmlns:a16="http://schemas.microsoft.com/office/drawing/2014/main" id="{6FD6394D-53C9-4933-93C0-F27333421F4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2" name="Freeform 1073">
                    <a:extLst>
                      <a:ext uri="{FF2B5EF4-FFF2-40B4-BE49-F238E27FC236}">
                        <a16:creationId xmlns:a16="http://schemas.microsoft.com/office/drawing/2014/main" id="{C2C9EC94-FDEC-4505-8C53-97388F28F0B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3" name="Freeform 1074">
                    <a:extLst>
                      <a:ext uri="{FF2B5EF4-FFF2-40B4-BE49-F238E27FC236}">
                        <a16:creationId xmlns:a16="http://schemas.microsoft.com/office/drawing/2014/main" id="{25E4F0C5-DF35-4AED-B7F9-BB301687677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nvGrpSpPr>
                  <p:cNvPr id="334" name="Group 1075">
                    <a:extLst>
                      <a:ext uri="{FF2B5EF4-FFF2-40B4-BE49-F238E27FC236}">
                        <a16:creationId xmlns:a16="http://schemas.microsoft.com/office/drawing/2014/main" id="{E268F0F9-47F7-4E91-85E0-9D2634C820F2}"/>
                      </a:ext>
                    </a:extLst>
                  </p:cNvPr>
                  <p:cNvGrpSpPr>
                    <a:grpSpLocks/>
                  </p:cNvGrpSpPr>
                  <p:nvPr/>
                </p:nvGrpSpPr>
                <p:grpSpPr bwMode="auto">
                  <a:xfrm>
                    <a:off x="1709" y="3008"/>
                    <a:ext cx="507" cy="234"/>
                    <a:chOff x="1740" y="2642"/>
                    <a:chExt cx="752" cy="327"/>
                  </a:xfrm>
                </p:grpSpPr>
                <p:sp>
                  <p:nvSpPr>
                    <p:cNvPr id="341" name="Freeform 1076">
                      <a:extLst>
                        <a:ext uri="{FF2B5EF4-FFF2-40B4-BE49-F238E27FC236}">
                          <a16:creationId xmlns:a16="http://schemas.microsoft.com/office/drawing/2014/main" id="{E92DF3E6-27B8-457A-903A-40611023421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42" name="Freeform 1077">
                      <a:extLst>
                        <a:ext uri="{FF2B5EF4-FFF2-40B4-BE49-F238E27FC236}">
                          <a16:creationId xmlns:a16="http://schemas.microsoft.com/office/drawing/2014/main" id="{97BBA998-2269-41D4-971A-9C2654C73E7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43" name="Freeform 1078">
                      <a:extLst>
                        <a:ext uri="{FF2B5EF4-FFF2-40B4-BE49-F238E27FC236}">
                          <a16:creationId xmlns:a16="http://schemas.microsoft.com/office/drawing/2014/main" id="{D95EDE94-E315-4B2C-AAE2-4358555687D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44" name="Freeform 1079">
                      <a:extLst>
                        <a:ext uri="{FF2B5EF4-FFF2-40B4-BE49-F238E27FC236}">
                          <a16:creationId xmlns:a16="http://schemas.microsoft.com/office/drawing/2014/main" id="{7A3858C5-C6C9-48E9-8B18-1058940A093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45" name="Freeform 1080">
                      <a:extLst>
                        <a:ext uri="{FF2B5EF4-FFF2-40B4-BE49-F238E27FC236}">
                          <a16:creationId xmlns:a16="http://schemas.microsoft.com/office/drawing/2014/main" id="{3E8B31C7-A885-4F5D-B6CE-7D80FB5D95A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46" name="Freeform 1081">
                      <a:extLst>
                        <a:ext uri="{FF2B5EF4-FFF2-40B4-BE49-F238E27FC236}">
                          <a16:creationId xmlns:a16="http://schemas.microsoft.com/office/drawing/2014/main" id="{F4E59469-1537-4BBB-B39B-D6967F9D4E9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sp>
                <p:nvSpPr>
                  <p:cNvPr id="335" name="Freeform 1082">
                    <a:extLst>
                      <a:ext uri="{FF2B5EF4-FFF2-40B4-BE49-F238E27FC236}">
                        <a16:creationId xmlns:a16="http://schemas.microsoft.com/office/drawing/2014/main" id="{2DF1233A-9EF3-496A-A0B1-69D6F463733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6" name="Freeform 1083">
                    <a:extLst>
                      <a:ext uri="{FF2B5EF4-FFF2-40B4-BE49-F238E27FC236}">
                        <a16:creationId xmlns:a16="http://schemas.microsoft.com/office/drawing/2014/main" id="{1C739E9F-8493-4EF8-8BC9-7F5979BD8DF8}"/>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7" name="Freeform 1084">
                    <a:extLst>
                      <a:ext uri="{FF2B5EF4-FFF2-40B4-BE49-F238E27FC236}">
                        <a16:creationId xmlns:a16="http://schemas.microsoft.com/office/drawing/2014/main" id="{2708295D-E6FC-4439-A2DB-4760BD2D44E9}"/>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8" name="Freeform 1085">
                    <a:extLst>
                      <a:ext uri="{FF2B5EF4-FFF2-40B4-BE49-F238E27FC236}">
                        <a16:creationId xmlns:a16="http://schemas.microsoft.com/office/drawing/2014/main" id="{11E20816-6674-409A-8413-15B92F0CCC7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39" name="Freeform 1086">
                    <a:extLst>
                      <a:ext uri="{FF2B5EF4-FFF2-40B4-BE49-F238E27FC236}">
                        <a16:creationId xmlns:a16="http://schemas.microsoft.com/office/drawing/2014/main" id="{62516530-8DB4-4107-8020-232C1C28EFC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40" name="Freeform 1087">
                    <a:extLst>
                      <a:ext uri="{FF2B5EF4-FFF2-40B4-BE49-F238E27FC236}">
                        <a16:creationId xmlns:a16="http://schemas.microsoft.com/office/drawing/2014/main" id="{B3A05777-0413-4586-8290-9F937AAAD67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grpSp>
              <p:nvGrpSpPr>
                <p:cNvPr id="291" name="Group 590">
                  <a:extLst>
                    <a:ext uri="{FF2B5EF4-FFF2-40B4-BE49-F238E27FC236}">
                      <a16:creationId xmlns:a16="http://schemas.microsoft.com/office/drawing/2014/main" id="{A7DCB4DF-216D-4E8F-A67F-098EE0DBF07E}"/>
                    </a:ext>
                  </a:extLst>
                </p:cNvPr>
                <p:cNvGrpSpPr>
                  <a:grpSpLocks/>
                </p:cNvGrpSpPr>
                <p:nvPr/>
              </p:nvGrpSpPr>
              <p:grpSpPr bwMode="auto">
                <a:xfrm flipH="1">
                  <a:off x="7767607" y="5251740"/>
                  <a:ext cx="345630" cy="320302"/>
                  <a:chOff x="2839" y="3501"/>
                  <a:chExt cx="755" cy="803"/>
                </a:xfrm>
              </p:grpSpPr>
              <p:pic>
                <p:nvPicPr>
                  <p:cNvPr id="322" name="Picture 591" descr="desktop_computer_stylized_medium">
                    <a:extLst>
                      <a:ext uri="{FF2B5EF4-FFF2-40B4-BE49-F238E27FC236}">
                        <a16:creationId xmlns:a16="http://schemas.microsoft.com/office/drawing/2014/main" id="{7648FA55-98E4-4A80-80A4-D895E5468146}"/>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592">
                    <a:extLst>
                      <a:ext uri="{FF2B5EF4-FFF2-40B4-BE49-F238E27FC236}">
                        <a16:creationId xmlns:a16="http://schemas.microsoft.com/office/drawing/2014/main" id="{B8017104-2766-45EE-B39F-DB89D24C055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100"/>
                  </a:p>
                </p:txBody>
              </p:sp>
            </p:grpSp>
            <p:grpSp>
              <p:nvGrpSpPr>
                <p:cNvPr id="292" name="Group 590">
                  <a:extLst>
                    <a:ext uri="{FF2B5EF4-FFF2-40B4-BE49-F238E27FC236}">
                      <a16:creationId xmlns:a16="http://schemas.microsoft.com/office/drawing/2014/main" id="{C7BA7B78-8A55-4489-9A52-BA74FDB450D7}"/>
                    </a:ext>
                  </a:extLst>
                </p:cNvPr>
                <p:cNvGrpSpPr>
                  <a:grpSpLocks/>
                </p:cNvGrpSpPr>
                <p:nvPr/>
              </p:nvGrpSpPr>
              <p:grpSpPr bwMode="auto">
                <a:xfrm flipH="1">
                  <a:off x="8147535" y="5475337"/>
                  <a:ext cx="345630" cy="320302"/>
                  <a:chOff x="2839" y="3501"/>
                  <a:chExt cx="755" cy="803"/>
                </a:xfrm>
              </p:grpSpPr>
              <p:pic>
                <p:nvPicPr>
                  <p:cNvPr id="320" name="Picture 591" descr="desktop_computer_stylized_medium">
                    <a:extLst>
                      <a:ext uri="{FF2B5EF4-FFF2-40B4-BE49-F238E27FC236}">
                        <a16:creationId xmlns:a16="http://schemas.microsoft.com/office/drawing/2014/main" id="{5B3BBEDC-624E-4DAB-A38C-90A36EAD9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 name="Freeform 592">
                    <a:extLst>
                      <a:ext uri="{FF2B5EF4-FFF2-40B4-BE49-F238E27FC236}">
                        <a16:creationId xmlns:a16="http://schemas.microsoft.com/office/drawing/2014/main" id="{619AA3CB-0A8D-471F-A588-E5734386A97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100"/>
                  </a:p>
                </p:txBody>
              </p:sp>
            </p:grpSp>
            <p:grpSp>
              <p:nvGrpSpPr>
                <p:cNvPr id="293" name="Group 590">
                  <a:extLst>
                    <a:ext uri="{FF2B5EF4-FFF2-40B4-BE49-F238E27FC236}">
                      <a16:creationId xmlns:a16="http://schemas.microsoft.com/office/drawing/2014/main" id="{9B57E8B1-FC4A-4A65-AD9A-47C474CC0AB3}"/>
                    </a:ext>
                  </a:extLst>
                </p:cNvPr>
                <p:cNvGrpSpPr>
                  <a:grpSpLocks/>
                </p:cNvGrpSpPr>
                <p:nvPr/>
              </p:nvGrpSpPr>
              <p:grpSpPr bwMode="auto">
                <a:xfrm flipH="1">
                  <a:off x="8545760" y="5496810"/>
                  <a:ext cx="345630" cy="320302"/>
                  <a:chOff x="2839" y="3501"/>
                  <a:chExt cx="755" cy="803"/>
                </a:xfrm>
              </p:grpSpPr>
              <p:pic>
                <p:nvPicPr>
                  <p:cNvPr id="318" name="Picture 591" descr="desktop_computer_stylized_medium">
                    <a:extLst>
                      <a:ext uri="{FF2B5EF4-FFF2-40B4-BE49-F238E27FC236}">
                        <a16:creationId xmlns:a16="http://schemas.microsoft.com/office/drawing/2014/main" id="{66A0A5B6-56DC-42F5-AE0A-59F58325C41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 name="Freeform 592">
                    <a:extLst>
                      <a:ext uri="{FF2B5EF4-FFF2-40B4-BE49-F238E27FC236}">
                        <a16:creationId xmlns:a16="http://schemas.microsoft.com/office/drawing/2014/main" id="{66F0F8C2-C351-4560-A65C-39A103838FF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100"/>
                  </a:p>
                </p:txBody>
              </p:sp>
            </p:grpSp>
            <p:grpSp>
              <p:nvGrpSpPr>
                <p:cNvPr id="294" name="Group 1064">
                  <a:extLst>
                    <a:ext uri="{FF2B5EF4-FFF2-40B4-BE49-F238E27FC236}">
                      <a16:creationId xmlns:a16="http://schemas.microsoft.com/office/drawing/2014/main" id="{C2E064C3-C4A3-44BD-8C55-5FB570B284EE}"/>
                    </a:ext>
                  </a:extLst>
                </p:cNvPr>
                <p:cNvGrpSpPr>
                  <a:grpSpLocks/>
                </p:cNvGrpSpPr>
                <p:nvPr/>
              </p:nvGrpSpPr>
              <p:grpSpPr bwMode="auto">
                <a:xfrm>
                  <a:off x="9528372" y="5765818"/>
                  <a:ext cx="319264" cy="253379"/>
                  <a:chOff x="877" y="1008"/>
                  <a:chExt cx="2747" cy="2591"/>
                </a:xfrm>
              </p:grpSpPr>
              <p:pic>
                <p:nvPicPr>
                  <p:cNvPr id="295" name="Picture 1065" descr="antenna_stylized">
                    <a:extLst>
                      <a:ext uri="{FF2B5EF4-FFF2-40B4-BE49-F238E27FC236}">
                        <a16:creationId xmlns:a16="http://schemas.microsoft.com/office/drawing/2014/main" id="{6D585B2B-03F1-4FE3-8196-202FA6464F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 name="Picture 1066" descr="laptop_keyboard">
                    <a:extLst>
                      <a:ext uri="{FF2B5EF4-FFF2-40B4-BE49-F238E27FC236}">
                        <a16:creationId xmlns:a16="http://schemas.microsoft.com/office/drawing/2014/main" id="{09B015F6-BEFD-45B7-A709-354D4AA8F3D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 name="Freeform 1067">
                    <a:extLst>
                      <a:ext uri="{FF2B5EF4-FFF2-40B4-BE49-F238E27FC236}">
                        <a16:creationId xmlns:a16="http://schemas.microsoft.com/office/drawing/2014/main" id="{BAFF886E-E7A4-4DD4-8586-107402C7BB56}"/>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100"/>
                  </a:p>
                </p:txBody>
              </p:sp>
              <p:pic>
                <p:nvPicPr>
                  <p:cNvPr id="298" name="Picture 1068" descr="screen">
                    <a:extLst>
                      <a:ext uri="{FF2B5EF4-FFF2-40B4-BE49-F238E27FC236}">
                        <a16:creationId xmlns:a16="http://schemas.microsoft.com/office/drawing/2014/main" id="{C93AFA5C-D7A7-4531-AA4D-5F3841EAB0A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 name="Freeform 1069">
                    <a:extLst>
                      <a:ext uri="{FF2B5EF4-FFF2-40B4-BE49-F238E27FC236}">
                        <a16:creationId xmlns:a16="http://schemas.microsoft.com/office/drawing/2014/main" id="{A87DBFCA-415F-43A1-A1C0-896D0DC65EF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0" name="Freeform 1070">
                    <a:extLst>
                      <a:ext uri="{FF2B5EF4-FFF2-40B4-BE49-F238E27FC236}">
                        <a16:creationId xmlns:a16="http://schemas.microsoft.com/office/drawing/2014/main" id="{B5789B9D-2887-453A-A8B2-D0F7C762C0F6}"/>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1" name="Freeform 1071">
                    <a:extLst>
                      <a:ext uri="{FF2B5EF4-FFF2-40B4-BE49-F238E27FC236}">
                        <a16:creationId xmlns:a16="http://schemas.microsoft.com/office/drawing/2014/main" id="{5330AC73-2E44-4AAA-83FA-3B94147A949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2" name="Freeform 1072">
                    <a:extLst>
                      <a:ext uri="{FF2B5EF4-FFF2-40B4-BE49-F238E27FC236}">
                        <a16:creationId xmlns:a16="http://schemas.microsoft.com/office/drawing/2014/main" id="{E6AC21F5-C42A-4BE6-8106-BDC9F2781E5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3" name="Freeform 1073">
                    <a:extLst>
                      <a:ext uri="{FF2B5EF4-FFF2-40B4-BE49-F238E27FC236}">
                        <a16:creationId xmlns:a16="http://schemas.microsoft.com/office/drawing/2014/main" id="{4D8C71B4-1DEE-4E99-93D8-68223BEAFF1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4" name="Freeform 1074">
                    <a:extLst>
                      <a:ext uri="{FF2B5EF4-FFF2-40B4-BE49-F238E27FC236}">
                        <a16:creationId xmlns:a16="http://schemas.microsoft.com/office/drawing/2014/main" id="{199F56DD-341E-4650-BF14-666C32F307B3}"/>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nvGrpSpPr>
                  <p:cNvPr id="305" name="Group 1075">
                    <a:extLst>
                      <a:ext uri="{FF2B5EF4-FFF2-40B4-BE49-F238E27FC236}">
                        <a16:creationId xmlns:a16="http://schemas.microsoft.com/office/drawing/2014/main" id="{DADF1DBB-AFE0-488E-AA62-F52575B214AD}"/>
                      </a:ext>
                    </a:extLst>
                  </p:cNvPr>
                  <p:cNvGrpSpPr>
                    <a:grpSpLocks/>
                  </p:cNvGrpSpPr>
                  <p:nvPr/>
                </p:nvGrpSpPr>
                <p:grpSpPr bwMode="auto">
                  <a:xfrm>
                    <a:off x="1709" y="3008"/>
                    <a:ext cx="507" cy="234"/>
                    <a:chOff x="1740" y="2642"/>
                    <a:chExt cx="752" cy="327"/>
                  </a:xfrm>
                </p:grpSpPr>
                <p:sp>
                  <p:nvSpPr>
                    <p:cNvPr id="312" name="Freeform 1076">
                      <a:extLst>
                        <a:ext uri="{FF2B5EF4-FFF2-40B4-BE49-F238E27FC236}">
                          <a16:creationId xmlns:a16="http://schemas.microsoft.com/office/drawing/2014/main" id="{65F4094B-7A9A-4E12-8106-84EABB07CC9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3" name="Freeform 1077">
                      <a:extLst>
                        <a:ext uri="{FF2B5EF4-FFF2-40B4-BE49-F238E27FC236}">
                          <a16:creationId xmlns:a16="http://schemas.microsoft.com/office/drawing/2014/main" id="{FBFFAC3E-6A76-46B6-A9CB-88B781570B8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4" name="Freeform 1078">
                      <a:extLst>
                        <a:ext uri="{FF2B5EF4-FFF2-40B4-BE49-F238E27FC236}">
                          <a16:creationId xmlns:a16="http://schemas.microsoft.com/office/drawing/2014/main" id="{EFA22C5D-1071-4DC5-80CC-B341AB8E16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5" name="Freeform 1079">
                      <a:extLst>
                        <a:ext uri="{FF2B5EF4-FFF2-40B4-BE49-F238E27FC236}">
                          <a16:creationId xmlns:a16="http://schemas.microsoft.com/office/drawing/2014/main" id="{F853D4FF-E2BE-49F2-8A05-8206A2F7BCC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6" name="Freeform 1080">
                      <a:extLst>
                        <a:ext uri="{FF2B5EF4-FFF2-40B4-BE49-F238E27FC236}">
                          <a16:creationId xmlns:a16="http://schemas.microsoft.com/office/drawing/2014/main" id="{F7612974-E839-4858-B3BE-2CA16B4DB90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7" name="Freeform 1081">
                      <a:extLst>
                        <a:ext uri="{FF2B5EF4-FFF2-40B4-BE49-F238E27FC236}">
                          <a16:creationId xmlns:a16="http://schemas.microsoft.com/office/drawing/2014/main" id="{55C3F3A5-DB58-45A6-A5A1-D0C8BD77A3E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sp>
                <p:nvSpPr>
                  <p:cNvPr id="306" name="Freeform 1082">
                    <a:extLst>
                      <a:ext uri="{FF2B5EF4-FFF2-40B4-BE49-F238E27FC236}">
                        <a16:creationId xmlns:a16="http://schemas.microsoft.com/office/drawing/2014/main" id="{81CB139F-28A1-4327-B75F-5E587C348263}"/>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7" name="Freeform 1083">
                    <a:extLst>
                      <a:ext uri="{FF2B5EF4-FFF2-40B4-BE49-F238E27FC236}">
                        <a16:creationId xmlns:a16="http://schemas.microsoft.com/office/drawing/2014/main" id="{B9D6B551-7DB2-4E26-AF7C-EAB3D4AC5283}"/>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8" name="Freeform 1084">
                    <a:extLst>
                      <a:ext uri="{FF2B5EF4-FFF2-40B4-BE49-F238E27FC236}">
                        <a16:creationId xmlns:a16="http://schemas.microsoft.com/office/drawing/2014/main" id="{F0E6FB07-7EE0-48CE-88E1-FCB890FABCF8}"/>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09" name="Freeform 1085">
                    <a:extLst>
                      <a:ext uri="{FF2B5EF4-FFF2-40B4-BE49-F238E27FC236}">
                        <a16:creationId xmlns:a16="http://schemas.microsoft.com/office/drawing/2014/main" id="{6697B238-12CD-41EE-B6A1-48A189B68C6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0" name="Freeform 1086">
                    <a:extLst>
                      <a:ext uri="{FF2B5EF4-FFF2-40B4-BE49-F238E27FC236}">
                        <a16:creationId xmlns:a16="http://schemas.microsoft.com/office/drawing/2014/main" id="{29077A47-B82E-4E2A-82EA-BCCC1836A49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311" name="Freeform 1087">
                    <a:extLst>
                      <a:ext uri="{FF2B5EF4-FFF2-40B4-BE49-F238E27FC236}">
                        <a16:creationId xmlns:a16="http://schemas.microsoft.com/office/drawing/2014/main" id="{BE862516-3B15-478F-9AD6-3B126D91A77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grpSp>
          <p:grpSp>
            <p:nvGrpSpPr>
              <p:cNvPr id="256" name="Group 983">
                <a:extLst>
                  <a:ext uri="{FF2B5EF4-FFF2-40B4-BE49-F238E27FC236}">
                    <a16:creationId xmlns:a16="http://schemas.microsoft.com/office/drawing/2014/main" id="{56939E28-AF3B-4261-93E7-B7C685200A74}"/>
                  </a:ext>
                </a:extLst>
              </p:cNvPr>
              <p:cNvGrpSpPr>
                <a:grpSpLocks/>
              </p:cNvGrpSpPr>
              <p:nvPr/>
            </p:nvGrpSpPr>
            <p:grpSpPr bwMode="auto">
              <a:xfrm>
                <a:off x="10011503" y="5607068"/>
                <a:ext cx="171450" cy="348944"/>
                <a:chOff x="4140" y="429"/>
                <a:chExt cx="1425" cy="2396"/>
              </a:xfrm>
            </p:grpSpPr>
            <p:sp>
              <p:nvSpPr>
                <p:cNvPr id="257" name="Freeform 984">
                  <a:extLst>
                    <a:ext uri="{FF2B5EF4-FFF2-40B4-BE49-F238E27FC236}">
                      <a16:creationId xmlns:a16="http://schemas.microsoft.com/office/drawing/2014/main" id="{2A364818-B573-4A99-9D6E-FE2F9666AF2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258" name="Rectangle 985">
                  <a:extLst>
                    <a:ext uri="{FF2B5EF4-FFF2-40B4-BE49-F238E27FC236}">
                      <a16:creationId xmlns:a16="http://schemas.microsoft.com/office/drawing/2014/main" id="{AC083162-9061-4D33-BC5B-F1E8D6B9EF4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59" name="Freeform 986">
                  <a:extLst>
                    <a:ext uri="{FF2B5EF4-FFF2-40B4-BE49-F238E27FC236}">
                      <a16:creationId xmlns:a16="http://schemas.microsoft.com/office/drawing/2014/main" id="{C48ABAEC-F947-4EA9-BE1E-590459BA624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260" name="Freeform 987">
                  <a:extLst>
                    <a:ext uri="{FF2B5EF4-FFF2-40B4-BE49-F238E27FC236}">
                      <a16:creationId xmlns:a16="http://schemas.microsoft.com/office/drawing/2014/main" id="{A9E6734D-7A6C-43AA-AC32-2112F055EB8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261" name="Rectangle 988">
                  <a:extLst>
                    <a:ext uri="{FF2B5EF4-FFF2-40B4-BE49-F238E27FC236}">
                      <a16:creationId xmlns:a16="http://schemas.microsoft.com/office/drawing/2014/main" id="{4780F329-41AE-4EA4-9EED-413DC96886F1}"/>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nvGrpSpPr>
                <p:cNvPr id="262" name="Group 989">
                  <a:extLst>
                    <a:ext uri="{FF2B5EF4-FFF2-40B4-BE49-F238E27FC236}">
                      <a16:creationId xmlns:a16="http://schemas.microsoft.com/office/drawing/2014/main" id="{2D002664-3764-4DF8-AD38-20D6C87D17A3}"/>
                    </a:ext>
                  </a:extLst>
                </p:cNvPr>
                <p:cNvGrpSpPr>
                  <a:grpSpLocks/>
                </p:cNvGrpSpPr>
                <p:nvPr/>
              </p:nvGrpSpPr>
              <p:grpSpPr bwMode="auto">
                <a:xfrm>
                  <a:off x="4749" y="668"/>
                  <a:ext cx="581" cy="145"/>
                  <a:chOff x="614" y="2568"/>
                  <a:chExt cx="725" cy="139"/>
                </a:xfrm>
              </p:grpSpPr>
              <p:sp>
                <p:nvSpPr>
                  <p:cNvPr id="287" name="AutoShape 990">
                    <a:extLst>
                      <a:ext uri="{FF2B5EF4-FFF2-40B4-BE49-F238E27FC236}">
                        <a16:creationId xmlns:a16="http://schemas.microsoft.com/office/drawing/2014/main" id="{1146C9D7-781A-4613-B9BA-416F9AD3BF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88" name="AutoShape 991">
                    <a:extLst>
                      <a:ext uri="{FF2B5EF4-FFF2-40B4-BE49-F238E27FC236}">
                        <a16:creationId xmlns:a16="http://schemas.microsoft.com/office/drawing/2014/main" id="{BBBA3BC6-5D94-43DF-8FF8-A424AC19E13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263" name="Rectangle 992">
                  <a:extLst>
                    <a:ext uri="{FF2B5EF4-FFF2-40B4-BE49-F238E27FC236}">
                      <a16:creationId xmlns:a16="http://schemas.microsoft.com/office/drawing/2014/main" id="{7EFC7612-1A5E-43BB-A567-8B8407529A1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nvGrpSpPr>
                <p:cNvPr id="264" name="Group 993">
                  <a:extLst>
                    <a:ext uri="{FF2B5EF4-FFF2-40B4-BE49-F238E27FC236}">
                      <a16:creationId xmlns:a16="http://schemas.microsoft.com/office/drawing/2014/main" id="{514796BA-CCC7-4143-97E2-A26F532B7A6C}"/>
                    </a:ext>
                  </a:extLst>
                </p:cNvPr>
                <p:cNvGrpSpPr>
                  <a:grpSpLocks/>
                </p:cNvGrpSpPr>
                <p:nvPr/>
              </p:nvGrpSpPr>
              <p:grpSpPr bwMode="auto">
                <a:xfrm>
                  <a:off x="4747" y="994"/>
                  <a:ext cx="581" cy="134"/>
                  <a:chOff x="614" y="2568"/>
                  <a:chExt cx="725" cy="139"/>
                </a:xfrm>
              </p:grpSpPr>
              <p:sp>
                <p:nvSpPr>
                  <p:cNvPr id="285" name="AutoShape 994">
                    <a:extLst>
                      <a:ext uri="{FF2B5EF4-FFF2-40B4-BE49-F238E27FC236}">
                        <a16:creationId xmlns:a16="http://schemas.microsoft.com/office/drawing/2014/main" id="{6DD41E2C-9DEE-4747-8FC7-390CADC6BF5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86" name="AutoShape 995">
                    <a:extLst>
                      <a:ext uri="{FF2B5EF4-FFF2-40B4-BE49-F238E27FC236}">
                        <a16:creationId xmlns:a16="http://schemas.microsoft.com/office/drawing/2014/main" id="{B7644F4A-E71D-4554-A9D4-70366DFBE32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265" name="Rectangle 996">
                  <a:extLst>
                    <a:ext uri="{FF2B5EF4-FFF2-40B4-BE49-F238E27FC236}">
                      <a16:creationId xmlns:a16="http://schemas.microsoft.com/office/drawing/2014/main" id="{695FBA10-37D2-4A95-A2BB-375077F9224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66" name="Rectangle 997">
                  <a:extLst>
                    <a:ext uri="{FF2B5EF4-FFF2-40B4-BE49-F238E27FC236}">
                      <a16:creationId xmlns:a16="http://schemas.microsoft.com/office/drawing/2014/main" id="{8DEEB38D-1999-440F-A5F9-1E29648F905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nvGrpSpPr>
                <p:cNvPr id="267" name="Group 998">
                  <a:extLst>
                    <a:ext uri="{FF2B5EF4-FFF2-40B4-BE49-F238E27FC236}">
                      <a16:creationId xmlns:a16="http://schemas.microsoft.com/office/drawing/2014/main" id="{38A3FE20-53A5-4E31-A859-607395333DC5}"/>
                    </a:ext>
                  </a:extLst>
                </p:cNvPr>
                <p:cNvGrpSpPr>
                  <a:grpSpLocks/>
                </p:cNvGrpSpPr>
                <p:nvPr/>
              </p:nvGrpSpPr>
              <p:grpSpPr bwMode="auto">
                <a:xfrm>
                  <a:off x="4735" y="1627"/>
                  <a:ext cx="582" cy="151"/>
                  <a:chOff x="614" y="2568"/>
                  <a:chExt cx="725" cy="139"/>
                </a:xfrm>
              </p:grpSpPr>
              <p:sp>
                <p:nvSpPr>
                  <p:cNvPr id="283" name="AutoShape 999">
                    <a:extLst>
                      <a:ext uri="{FF2B5EF4-FFF2-40B4-BE49-F238E27FC236}">
                        <a16:creationId xmlns:a16="http://schemas.microsoft.com/office/drawing/2014/main" id="{C5139B4F-0C3C-4A84-BAAB-79679509F0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84" name="AutoShape 1000">
                    <a:extLst>
                      <a:ext uri="{FF2B5EF4-FFF2-40B4-BE49-F238E27FC236}">
                        <a16:creationId xmlns:a16="http://schemas.microsoft.com/office/drawing/2014/main" id="{AC8D7153-5239-492F-BE68-8C40C934919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268" name="Freeform 1001">
                  <a:extLst>
                    <a:ext uri="{FF2B5EF4-FFF2-40B4-BE49-F238E27FC236}">
                      <a16:creationId xmlns:a16="http://schemas.microsoft.com/office/drawing/2014/main" id="{642B5BF6-9C11-4941-BAA7-12541D8428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grpSp>
              <p:nvGrpSpPr>
                <p:cNvPr id="269" name="Group 1002">
                  <a:extLst>
                    <a:ext uri="{FF2B5EF4-FFF2-40B4-BE49-F238E27FC236}">
                      <a16:creationId xmlns:a16="http://schemas.microsoft.com/office/drawing/2014/main" id="{50EC54E4-3932-45DA-A4CB-AB9427B9F92D}"/>
                    </a:ext>
                  </a:extLst>
                </p:cNvPr>
                <p:cNvGrpSpPr>
                  <a:grpSpLocks/>
                </p:cNvGrpSpPr>
                <p:nvPr/>
              </p:nvGrpSpPr>
              <p:grpSpPr bwMode="auto">
                <a:xfrm>
                  <a:off x="4739" y="1327"/>
                  <a:ext cx="582" cy="139"/>
                  <a:chOff x="614" y="2568"/>
                  <a:chExt cx="725" cy="139"/>
                </a:xfrm>
              </p:grpSpPr>
              <p:sp>
                <p:nvSpPr>
                  <p:cNvPr id="281" name="AutoShape 1003">
                    <a:extLst>
                      <a:ext uri="{FF2B5EF4-FFF2-40B4-BE49-F238E27FC236}">
                        <a16:creationId xmlns:a16="http://schemas.microsoft.com/office/drawing/2014/main" id="{F43E8C66-599C-48B2-B046-B88D62CBCA3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82" name="AutoShape 1004">
                    <a:extLst>
                      <a:ext uri="{FF2B5EF4-FFF2-40B4-BE49-F238E27FC236}">
                        <a16:creationId xmlns:a16="http://schemas.microsoft.com/office/drawing/2014/main" id="{2F21E51D-BC6A-40B8-B92E-CEF9720B083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sp>
              <p:nvSpPr>
                <p:cNvPr id="270" name="Rectangle 1005">
                  <a:extLst>
                    <a:ext uri="{FF2B5EF4-FFF2-40B4-BE49-F238E27FC236}">
                      <a16:creationId xmlns:a16="http://schemas.microsoft.com/office/drawing/2014/main" id="{4BED2975-CFE3-46CB-B055-8BC2DD3612D5}"/>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71" name="Freeform 1006">
                  <a:extLst>
                    <a:ext uri="{FF2B5EF4-FFF2-40B4-BE49-F238E27FC236}">
                      <a16:creationId xmlns:a16="http://schemas.microsoft.com/office/drawing/2014/main" id="{C5E4D53D-0BE1-45B4-805C-EA005A3201C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272" name="Freeform 1007">
                  <a:extLst>
                    <a:ext uri="{FF2B5EF4-FFF2-40B4-BE49-F238E27FC236}">
                      <a16:creationId xmlns:a16="http://schemas.microsoft.com/office/drawing/2014/main" id="{03111528-300B-4CD6-89FC-384DACAA4D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273" name="Oval 1008">
                  <a:extLst>
                    <a:ext uri="{FF2B5EF4-FFF2-40B4-BE49-F238E27FC236}">
                      <a16:creationId xmlns:a16="http://schemas.microsoft.com/office/drawing/2014/main" id="{E777AA40-B450-4936-9347-8C85EDA4A9E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74" name="Freeform 1009">
                  <a:extLst>
                    <a:ext uri="{FF2B5EF4-FFF2-40B4-BE49-F238E27FC236}">
                      <a16:creationId xmlns:a16="http://schemas.microsoft.com/office/drawing/2014/main" id="{BCC9125D-5E65-477F-A293-01E67AB646C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00"/>
                </a:p>
              </p:txBody>
            </p:sp>
            <p:sp>
              <p:nvSpPr>
                <p:cNvPr id="275" name="AutoShape 1010">
                  <a:extLst>
                    <a:ext uri="{FF2B5EF4-FFF2-40B4-BE49-F238E27FC236}">
                      <a16:creationId xmlns:a16="http://schemas.microsoft.com/office/drawing/2014/main" id="{F331DE68-54FD-4DEB-8B22-5D46AC9F12F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76" name="AutoShape 1011">
                  <a:extLst>
                    <a:ext uri="{FF2B5EF4-FFF2-40B4-BE49-F238E27FC236}">
                      <a16:creationId xmlns:a16="http://schemas.microsoft.com/office/drawing/2014/main" id="{04F7CEF0-E16E-4BB0-88CC-333F645C9F0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77" name="Oval 1012">
                  <a:extLst>
                    <a:ext uri="{FF2B5EF4-FFF2-40B4-BE49-F238E27FC236}">
                      <a16:creationId xmlns:a16="http://schemas.microsoft.com/office/drawing/2014/main" id="{752D6CFC-F27E-458F-A340-E423B56E05A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78" name="Oval 1013">
                  <a:extLst>
                    <a:ext uri="{FF2B5EF4-FFF2-40B4-BE49-F238E27FC236}">
                      <a16:creationId xmlns:a16="http://schemas.microsoft.com/office/drawing/2014/main" id="{B7C878A0-0C34-4914-9634-B8C9E334B92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350">
                    <a:solidFill>
                      <a:srgbClr val="FF0000"/>
                    </a:solidFill>
                    <a:latin typeface="Arial" panose="020B0604020202020204" pitchFamily="34" charset="0"/>
                  </a:endParaRPr>
                </a:p>
              </p:txBody>
            </p:sp>
            <p:sp>
              <p:nvSpPr>
                <p:cNvPr id="279" name="Oval 1014">
                  <a:extLst>
                    <a:ext uri="{FF2B5EF4-FFF2-40B4-BE49-F238E27FC236}">
                      <a16:creationId xmlns:a16="http://schemas.microsoft.com/office/drawing/2014/main" id="{D0614CF7-65AC-49AA-9211-BBD548BF811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sp>
              <p:nvSpPr>
                <p:cNvPr id="280" name="Rectangle 1015">
                  <a:extLst>
                    <a:ext uri="{FF2B5EF4-FFF2-40B4-BE49-F238E27FC236}">
                      <a16:creationId xmlns:a16="http://schemas.microsoft.com/office/drawing/2014/main" id="{D2B367D8-5F86-4B5A-90FF-341B753E432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a:latin typeface="Arial" panose="020B0604020202020204" pitchFamily="34" charset="0"/>
                  </a:endParaRPr>
                </a:p>
              </p:txBody>
            </p:sp>
          </p:grpSp>
        </p:grpSp>
      </p:grpSp>
      <p:grpSp>
        <p:nvGrpSpPr>
          <p:cNvPr id="456" name="Group 455">
            <a:extLst>
              <a:ext uri="{FF2B5EF4-FFF2-40B4-BE49-F238E27FC236}">
                <a16:creationId xmlns:a16="http://schemas.microsoft.com/office/drawing/2014/main" id="{985990BA-858A-4CC7-A30D-02312CA565B9}"/>
              </a:ext>
            </a:extLst>
          </p:cNvPr>
          <p:cNvGrpSpPr/>
          <p:nvPr/>
        </p:nvGrpSpPr>
        <p:grpSpPr>
          <a:xfrm>
            <a:off x="3340313" y="1637606"/>
            <a:ext cx="4096169" cy="3440423"/>
            <a:chOff x="7619038" y="2102861"/>
            <a:chExt cx="3540395" cy="3733733"/>
          </a:xfrm>
        </p:grpSpPr>
        <p:sp>
          <p:nvSpPr>
            <p:cNvPr id="457" name="Line 426">
              <a:extLst>
                <a:ext uri="{FF2B5EF4-FFF2-40B4-BE49-F238E27FC236}">
                  <a16:creationId xmlns:a16="http://schemas.microsoft.com/office/drawing/2014/main" id="{C6B8003A-F0F1-4FB7-B9EA-6E64CB9B93C3}"/>
                </a:ext>
              </a:extLst>
            </p:cNvPr>
            <p:cNvSpPr>
              <a:spLocks noChangeShapeType="1"/>
            </p:cNvSpPr>
            <p:nvPr/>
          </p:nvSpPr>
          <p:spPr bwMode="auto">
            <a:xfrm>
              <a:off x="8213016" y="2695257"/>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100"/>
            </a:p>
          </p:txBody>
        </p:sp>
        <p:grpSp>
          <p:nvGrpSpPr>
            <p:cNvPr id="458" name="Group 783">
              <a:extLst>
                <a:ext uri="{FF2B5EF4-FFF2-40B4-BE49-F238E27FC236}">
                  <a16:creationId xmlns:a16="http://schemas.microsoft.com/office/drawing/2014/main" id="{5C2D6B1A-8816-4670-94B0-A751B9E8CA69}"/>
                </a:ext>
              </a:extLst>
            </p:cNvPr>
            <p:cNvGrpSpPr>
              <a:grpSpLocks/>
            </p:cNvGrpSpPr>
            <p:nvPr/>
          </p:nvGrpSpPr>
          <p:grpSpPr bwMode="auto">
            <a:xfrm>
              <a:off x="8055854" y="2304274"/>
              <a:ext cx="298450" cy="464008"/>
              <a:chOff x="3130" y="3288"/>
              <a:chExt cx="410" cy="742"/>
            </a:xfrm>
          </p:grpSpPr>
          <p:sp>
            <p:nvSpPr>
              <p:cNvPr id="605" name="Line 270">
                <a:extLst>
                  <a:ext uri="{FF2B5EF4-FFF2-40B4-BE49-F238E27FC236}">
                    <a16:creationId xmlns:a16="http://schemas.microsoft.com/office/drawing/2014/main" id="{FEBA8AAD-C565-43C4-91C3-58E204E758E8}"/>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06" name="Line 271">
                <a:extLst>
                  <a:ext uri="{FF2B5EF4-FFF2-40B4-BE49-F238E27FC236}">
                    <a16:creationId xmlns:a16="http://schemas.microsoft.com/office/drawing/2014/main" id="{C2BED52A-A51D-45E8-A9EE-C1B98646DD19}"/>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07" name="Line 272">
                <a:extLst>
                  <a:ext uri="{FF2B5EF4-FFF2-40B4-BE49-F238E27FC236}">
                    <a16:creationId xmlns:a16="http://schemas.microsoft.com/office/drawing/2014/main" id="{124CC437-82D0-4A4D-A468-278D5205365A}"/>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08" name="Line 273">
                <a:extLst>
                  <a:ext uri="{FF2B5EF4-FFF2-40B4-BE49-F238E27FC236}">
                    <a16:creationId xmlns:a16="http://schemas.microsoft.com/office/drawing/2014/main" id="{50698EB4-9DB8-45A1-BE58-F72C10A4EC31}"/>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09" name="Line 274">
                <a:extLst>
                  <a:ext uri="{FF2B5EF4-FFF2-40B4-BE49-F238E27FC236}">
                    <a16:creationId xmlns:a16="http://schemas.microsoft.com/office/drawing/2014/main" id="{2A40EE50-5727-4270-A62E-6F041DC9581C}"/>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0" name="Line 275">
                <a:extLst>
                  <a:ext uri="{FF2B5EF4-FFF2-40B4-BE49-F238E27FC236}">
                    <a16:creationId xmlns:a16="http://schemas.microsoft.com/office/drawing/2014/main" id="{8D94F0D6-BAE9-4218-B08A-99CDDCB15227}"/>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1" name="Line 276">
                <a:extLst>
                  <a:ext uri="{FF2B5EF4-FFF2-40B4-BE49-F238E27FC236}">
                    <a16:creationId xmlns:a16="http://schemas.microsoft.com/office/drawing/2014/main" id="{5825DEB8-3A16-4F67-9BC6-7A13CE47AA2C}"/>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2" name="Line 277">
                <a:extLst>
                  <a:ext uri="{FF2B5EF4-FFF2-40B4-BE49-F238E27FC236}">
                    <a16:creationId xmlns:a16="http://schemas.microsoft.com/office/drawing/2014/main" id="{7F621CF0-B75E-43A4-84EB-C5372C0B992A}"/>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3" name="Line 278">
                <a:extLst>
                  <a:ext uri="{FF2B5EF4-FFF2-40B4-BE49-F238E27FC236}">
                    <a16:creationId xmlns:a16="http://schemas.microsoft.com/office/drawing/2014/main" id="{87E73275-313D-4670-972B-12A80F802D32}"/>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4" name="Line 279">
                <a:extLst>
                  <a:ext uri="{FF2B5EF4-FFF2-40B4-BE49-F238E27FC236}">
                    <a16:creationId xmlns:a16="http://schemas.microsoft.com/office/drawing/2014/main" id="{9026D330-BFD8-43ED-B5AC-9BCED5F9E4C4}"/>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5" name="Line 280">
                <a:extLst>
                  <a:ext uri="{FF2B5EF4-FFF2-40B4-BE49-F238E27FC236}">
                    <a16:creationId xmlns:a16="http://schemas.microsoft.com/office/drawing/2014/main" id="{4041C877-804F-4F2D-9B34-AB1B050A72F8}"/>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6" name="Line 281">
                <a:extLst>
                  <a:ext uri="{FF2B5EF4-FFF2-40B4-BE49-F238E27FC236}">
                    <a16:creationId xmlns:a16="http://schemas.microsoft.com/office/drawing/2014/main" id="{699C7D88-60E5-44CE-8B65-4A0FB9856FA4}"/>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7" name="Line 282">
                <a:extLst>
                  <a:ext uri="{FF2B5EF4-FFF2-40B4-BE49-F238E27FC236}">
                    <a16:creationId xmlns:a16="http://schemas.microsoft.com/office/drawing/2014/main" id="{E0E14754-1AEA-4651-8C22-D178C729BED7}"/>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8" name="Line 283">
                <a:extLst>
                  <a:ext uri="{FF2B5EF4-FFF2-40B4-BE49-F238E27FC236}">
                    <a16:creationId xmlns:a16="http://schemas.microsoft.com/office/drawing/2014/main" id="{01EC52ED-9C11-494E-B64F-2C45E84A39FA}"/>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sp>
            <p:nvSpPr>
              <p:cNvPr id="619" name="Line 284">
                <a:extLst>
                  <a:ext uri="{FF2B5EF4-FFF2-40B4-BE49-F238E27FC236}">
                    <a16:creationId xmlns:a16="http://schemas.microsoft.com/office/drawing/2014/main" id="{4ADACB6F-A589-4B92-A80C-88E1A8002BF3}"/>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100"/>
              </a:p>
            </p:txBody>
          </p:sp>
        </p:grpSp>
        <p:pic>
          <p:nvPicPr>
            <p:cNvPr id="459" name="Picture 777" descr="access_point_stylized_small">
              <a:extLst>
                <a:ext uri="{FF2B5EF4-FFF2-40B4-BE49-F238E27FC236}">
                  <a16:creationId xmlns:a16="http://schemas.microsoft.com/office/drawing/2014/main" id="{C6626C1E-AD2A-469C-BE48-D340FB1D2E5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 name="Picture 780" descr="access_point_stylized_small">
              <a:extLst>
                <a:ext uri="{FF2B5EF4-FFF2-40B4-BE49-F238E27FC236}">
                  <a16:creationId xmlns:a16="http://schemas.microsoft.com/office/drawing/2014/main" id="{6912DD6B-FFD2-4607-950D-4A0EC4D414B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 name="Group 460">
              <a:extLst>
                <a:ext uri="{FF2B5EF4-FFF2-40B4-BE49-F238E27FC236}">
                  <a16:creationId xmlns:a16="http://schemas.microsoft.com/office/drawing/2014/main" id="{E5D1DC69-47A0-4B33-8F2D-9E669296EA77}"/>
                </a:ext>
              </a:extLst>
            </p:cNvPr>
            <p:cNvGrpSpPr/>
            <p:nvPr/>
          </p:nvGrpSpPr>
          <p:grpSpPr>
            <a:xfrm>
              <a:off x="9788714" y="4984881"/>
              <a:ext cx="393760" cy="218578"/>
              <a:chOff x="7493876" y="2774731"/>
              <a:chExt cx="1481958" cy="894622"/>
            </a:xfrm>
          </p:grpSpPr>
          <p:sp>
            <p:nvSpPr>
              <p:cNvPr id="598" name="Freeform 471">
                <a:extLst>
                  <a:ext uri="{FF2B5EF4-FFF2-40B4-BE49-F238E27FC236}">
                    <a16:creationId xmlns:a16="http://schemas.microsoft.com/office/drawing/2014/main" id="{E5B149A9-10B9-4C77-971A-8A234381E7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99" name="Oval 598">
                <a:extLst>
                  <a:ext uri="{FF2B5EF4-FFF2-40B4-BE49-F238E27FC236}">
                    <a16:creationId xmlns:a16="http://schemas.microsoft.com/office/drawing/2014/main" id="{A1B7CF75-0F02-47AB-A51A-A1E950E16A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600" name="Group 599">
                <a:extLst>
                  <a:ext uri="{FF2B5EF4-FFF2-40B4-BE49-F238E27FC236}">
                    <a16:creationId xmlns:a16="http://schemas.microsoft.com/office/drawing/2014/main" id="{7F81612B-E004-42B1-96D3-8C1CD85B9CEA}"/>
                  </a:ext>
                </a:extLst>
              </p:cNvPr>
              <p:cNvGrpSpPr/>
              <p:nvPr/>
            </p:nvGrpSpPr>
            <p:grpSpPr>
              <a:xfrm>
                <a:off x="7713663" y="2848339"/>
                <a:ext cx="1042107" cy="425543"/>
                <a:chOff x="7786941" y="2884917"/>
                <a:chExt cx="897649" cy="353919"/>
              </a:xfrm>
            </p:grpSpPr>
            <p:sp>
              <p:nvSpPr>
                <p:cNvPr id="601" name="Freeform 474">
                  <a:extLst>
                    <a:ext uri="{FF2B5EF4-FFF2-40B4-BE49-F238E27FC236}">
                      <a16:creationId xmlns:a16="http://schemas.microsoft.com/office/drawing/2014/main" id="{7F68DACF-7F24-4BBE-9008-946D4779815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02" name="Freeform 475">
                  <a:extLst>
                    <a:ext uri="{FF2B5EF4-FFF2-40B4-BE49-F238E27FC236}">
                      <a16:creationId xmlns:a16="http://schemas.microsoft.com/office/drawing/2014/main" id="{3C5862F5-0377-4F8F-97E0-7DE5ADB22EF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03" name="Freeform 476">
                  <a:extLst>
                    <a:ext uri="{FF2B5EF4-FFF2-40B4-BE49-F238E27FC236}">
                      <a16:creationId xmlns:a16="http://schemas.microsoft.com/office/drawing/2014/main" id="{8B803375-AAD4-43B1-AC07-7E8175353A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04" name="Freeform 477">
                  <a:extLst>
                    <a:ext uri="{FF2B5EF4-FFF2-40B4-BE49-F238E27FC236}">
                      <a16:creationId xmlns:a16="http://schemas.microsoft.com/office/drawing/2014/main" id="{99EF6981-7105-4632-BAF1-0A1F75E852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2" name="Group 461">
              <a:extLst>
                <a:ext uri="{FF2B5EF4-FFF2-40B4-BE49-F238E27FC236}">
                  <a16:creationId xmlns:a16="http://schemas.microsoft.com/office/drawing/2014/main" id="{ED2685B5-89AE-4BD0-8981-00787904D6CB}"/>
                </a:ext>
              </a:extLst>
            </p:cNvPr>
            <p:cNvGrpSpPr/>
            <p:nvPr/>
          </p:nvGrpSpPr>
          <p:grpSpPr>
            <a:xfrm>
              <a:off x="9854521" y="5333935"/>
              <a:ext cx="309740" cy="190838"/>
              <a:chOff x="3668110" y="2448910"/>
              <a:chExt cx="3794234" cy="2165130"/>
            </a:xfrm>
          </p:grpSpPr>
          <p:sp>
            <p:nvSpPr>
              <p:cNvPr id="591" name="Rectangle 590">
                <a:extLst>
                  <a:ext uri="{FF2B5EF4-FFF2-40B4-BE49-F238E27FC236}">
                    <a16:creationId xmlns:a16="http://schemas.microsoft.com/office/drawing/2014/main" id="{D804742B-65C7-46BC-8EE0-2C630FA67A5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92" name="Freeform 521">
                <a:extLst>
                  <a:ext uri="{FF2B5EF4-FFF2-40B4-BE49-F238E27FC236}">
                    <a16:creationId xmlns:a16="http://schemas.microsoft.com/office/drawing/2014/main" id="{8F995930-4B36-4DF0-AC83-2D6E10C9E8B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593" name="Group 592">
                <a:extLst>
                  <a:ext uri="{FF2B5EF4-FFF2-40B4-BE49-F238E27FC236}">
                    <a16:creationId xmlns:a16="http://schemas.microsoft.com/office/drawing/2014/main" id="{1CCEF41F-C6A5-4F97-AEDF-1D0657829DC3}"/>
                  </a:ext>
                </a:extLst>
              </p:cNvPr>
              <p:cNvGrpSpPr/>
              <p:nvPr/>
            </p:nvGrpSpPr>
            <p:grpSpPr>
              <a:xfrm>
                <a:off x="3941378" y="2603243"/>
                <a:ext cx="3202061" cy="1066110"/>
                <a:chOff x="7939341" y="3037317"/>
                <a:chExt cx="897649" cy="353919"/>
              </a:xfrm>
            </p:grpSpPr>
            <p:sp>
              <p:nvSpPr>
                <p:cNvPr id="594" name="Freeform 523">
                  <a:extLst>
                    <a:ext uri="{FF2B5EF4-FFF2-40B4-BE49-F238E27FC236}">
                      <a16:creationId xmlns:a16="http://schemas.microsoft.com/office/drawing/2014/main" id="{0660F302-84CA-464E-A0D4-8989D5AF75A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95" name="Freeform 524">
                  <a:extLst>
                    <a:ext uri="{FF2B5EF4-FFF2-40B4-BE49-F238E27FC236}">
                      <a16:creationId xmlns:a16="http://schemas.microsoft.com/office/drawing/2014/main" id="{D7C5EC4B-9DEF-497B-8178-A83D88354CC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96" name="Freeform 525">
                  <a:extLst>
                    <a:ext uri="{FF2B5EF4-FFF2-40B4-BE49-F238E27FC236}">
                      <a16:creationId xmlns:a16="http://schemas.microsoft.com/office/drawing/2014/main" id="{95D9EACD-D4F9-4EF0-8279-7B6C98606AA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97" name="Freeform 526">
                  <a:extLst>
                    <a:ext uri="{FF2B5EF4-FFF2-40B4-BE49-F238E27FC236}">
                      <a16:creationId xmlns:a16="http://schemas.microsoft.com/office/drawing/2014/main" id="{77D24672-1BF0-43D1-AEE7-3D40BBC1DA7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3" name="Group 462">
              <a:extLst>
                <a:ext uri="{FF2B5EF4-FFF2-40B4-BE49-F238E27FC236}">
                  <a16:creationId xmlns:a16="http://schemas.microsoft.com/office/drawing/2014/main" id="{06107512-4BB6-4DB7-BB0D-FF94405DCA4D}"/>
                </a:ext>
              </a:extLst>
            </p:cNvPr>
            <p:cNvGrpSpPr/>
            <p:nvPr/>
          </p:nvGrpSpPr>
          <p:grpSpPr>
            <a:xfrm>
              <a:off x="8681775" y="4962318"/>
              <a:ext cx="393760" cy="218578"/>
              <a:chOff x="7493876" y="2774731"/>
              <a:chExt cx="1481958" cy="894622"/>
            </a:xfrm>
          </p:grpSpPr>
          <p:sp>
            <p:nvSpPr>
              <p:cNvPr id="584" name="Freeform 479">
                <a:extLst>
                  <a:ext uri="{FF2B5EF4-FFF2-40B4-BE49-F238E27FC236}">
                    <a16:creationId xmlns:a16="http://schemas.microsoft.com/office/drawing/2014/main" id="{C11E8750-6D6C-4E90-87AD-D737635F5B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85" name="Oval 584">
                <a:extLst>
                  <a:ext uri="{FF2B5EF4-FFF2-40B4-BE49-F238E27FC236}">
                    <a16:creationId xmlns:a16="http://schemas.microsoft.com/office/drawing/2014/main" id="{B352CDE3-F16C-45AE-9B93-1033603F28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86" name="Group 585">
                <a:extLst>
                  <a:ext uri="{FF2B5EF4-FFF2-40B4-BE49-F238E27FC236}">
                    <a16:creationId xmlns:a16="http://schemas.microsoft.com/office/drawing/2014/main" id="{0885C3DF-EC07-4BD8-A7B7-C716861932A9}"/>
                  </a:ext>
                </a:extLst>
              </p:cNvPr>
              <p:cNvGrpSpPr/>
              <p:nvPr/>
            </p:nvGrpSpPr>
            <p:grpSpPr>
              <a:xfrm>
                <a:off x="7713663" y="2848339"/>
                <a:ext cx="1042107" cy="425543"/>
                <a:chOff x="7786941" y="2884917"/>
                <a:chExt cx="897649" cy="353919"/>
              </a:xfrm>
            </p:grpSpPr>
            <p:sp>
              <p:nvSpPr>
                <p:cNvPr id="587" name="Freeform 482">
                  <a:extLst>
                    <a:ext uri="{FF2B5EF4-FFF2-40B4-BE49-F238E27FC236}">
                      <a16:creationId xmlns:a16="http://schemas.microsoft.com/office/drawing/2014/main" id="{769F191C-9867-4958-85CA-A0928729E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88" name="Freeform 483">
                  <a:extLst>
                    <a:ext uri="{FF2B5EF4-FFF2-40B4-BE49-F238E27FC236}">
                      <a16:creationId xmlns:a16="http://schemas.microsoft.com/office/drawing/2014/main" id="{88570143-325E-4C8D-A6D5-BCD30DE2C7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89" name="Freeform 484">
                  <a:extLst>
                    <a:ext uri="{FF2B5EF4-FFF2-40B4-BE49-F238E27FC236}">
                      <a16:creationId xmlns:a16="http://schemas.microsoft.com/office/drawing/2014/main" id="{D29DF128-B24D-497B-8A99-75956599C7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90" name="Freeform 485">
                  <a:extLst>
                    <a:ext uri="{FF2B5EF4-FFF2-40B4-BE49-F238E27FC236}">
                      <a16:creationId xmlns:a16="http://schemas.microsoft.com/office/drawing/2014/main" id="{C3CBC472-D34D-4431-8F96-58DBAEE739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4" name="Group 463">
              <a:extLst>
                <a:ext uri="{FF2B5EF4-FFF2-40B4-BE49-F238E27FC236}">
                  <a16:creationId xmlns:a16="http://schemas.microsoft.com/office/drawing/2014/main" id="{5B7034AA-CA55-47A8-A861-E7D503EF56F0}"/>
                </a:ext>
              </a:extLst>
            </p:cNvPr>
            <p:cNvGrpSpPr/>
            <p:nvPr/>
          </p:nvGrpSpPr>
          <p:grpSpPr>
            <a:xfrm>
              <a:off x="8316676" y="5189331"/>
              <a:ext cx="309740" cy="190838"/>
              <a:chOff x="3668110" y="2448910"/>
              <a:chExt cx="3794234" cy="2165130"/>
            </a:xfrm>
          </p:grpSpPr>
          <p:sp>
            <p:nvSpPr>
              <p:cNvPr id="577" name="Rectangle 576">
                <a:extLst>
                  <a:ext uri="{FF2B5EF4-FFF2-40B4-BE49-F238E27FC236}">
                    <a16:creationId xmlns:a16="http://schemas.microsoft.com/office/drawing/2014/main" id="{0C1B6299-264F-4882-96CF-9E6E3EB24CD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78" name="Freeform 530">
                <a:extLst>
                  <a:ext uri="{FF2B5EF4-FFF2-40B4-BE49-F238E27FC236}">
                    <a16:creationId xmlns:a16="http://schemas.microsoft.com/office/drawing/2014/main" id="{8268D22F-F3F5-4F7C-953F-0FE626D3386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579" name="Group 578">
                <a:extLst>
                  <a:ext uri="{FF2B5EF4-FFF2-40B4-BE49-F238E27FC236}">
                    <a16:creationId xmlns:a16="http://schemas.microsoft.com/office/drawing/2014/main" id="{DF8025D1-0A3D-48BA-967F-62AA9DC75D2C}"/>
                  </a:ext>
                </a:extLst>
              </p:cNvPr>
              <p:cNvGrpSpPr/>
              <p:nvPr/>
            </p:nvGrpSpPr>
            <p:grpSpPr>
              <a:xfrm>
                <a:off x="3941378" y="2603243"/>
                <a:ext cx="3202061" cy="1066110"/>
                <a:chOff x="7939341" y="3037317"/>
                <a:chExt cx="897649" cy="353919"/>
              </a:xfrm>
            </p:grpSpPr>
            <p:sp>
              <p:nvSpPr>
                <p:cNvPr id="580" name="Freeform 532">
                  <a:extLst>
                    <a:ext uri="{FF2B5EF4-FFF2-40B4-BE49-F238E27FC236}">
                      <a16:creationId xmlns:a16="http://schemas.microsoft.com/office/drawing/2014/main" id="{457FB5DD-496E-4121-8594-1259C7C13EE0}"/>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81" name="Freeform 533">
                  <a:extLst>
                    <a:ext uri="{FF2B5EF4-FFF2-40B4-BE49-F238E27FC236}">
                      <a16:creationId xmlns:a16="http://schemas.microsoft.com/office/drawing/2014/main" id="{CBA208B7-2131-46DC-B637-969FD8130976}"/>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82" name="Freeform 534">
                  <a:extLst>
                    <a:ext uri="{FF2B5EF4-FFF2-40B4-BE49-F238E27FC236}">
                      <a16:creationId xmlns:a16="http://schemas.microsoft.com/office/drawing/2014/main" id="{F9AB88F3-ECA8-49DA-ADB9-440D05DA861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83" name="Freeform 535">
                  <a:extLst>
                    <a:ext uri="{FF2B5EF4-FFF2-40B4-BE49-F238E27FC236}">
                      <a16:creationId xmlns:a16="http://schemas.microsoft.com/office/drawing/2014/main" id="{C05C6400-EADE-486C-9978-1048F658C4F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5" name="Group 464">
              <a:extLst>
                <a:ext uri="{FF2B5EF4-FFF2-40B4-BE49-F238E27FC236}">
                  <a16:creationId xmlns:a16="http://schemas.microsoft.com/office/drawing/2014/main" id="{5C12CB45-8438-4611-9B28-7D3DA2700EAE}"/>
                </a:ext>
              </a:extLst>
            </p:cNvPr>
            <p:cNvGrpSpPr/>
            <p:nvPr/>
          </p:nvGrpSpPr>
          <p:grpSpPr>
            <a:xfrm>
              <a:off x="8444983" y="2807207"/>
              <a:ext cx="353678" cy="168275"/>
              <a:chOff x="7493876" y="2774731"/>
              <a:chExt cx="1481958" cy="894622"/>
            </a:xfrm>
          </p:grpSpPr>
          <p:sp>
            <p:nvSpPr>
              <p:cNvPr id="570" name="Freeform 407">
                <a:extLst>
                  <a:ext uri="{FF2B5EF4-FFF2-40B4-BE49-F238E27FC236}">
                    <a16:creationId xmlns:a16="http://schemas.microsoft.com/office/drawing/2014/main" id="{68C4A96D-5833-4F53-848F-6BF9D9B776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71" name="Oval 570">
                <a:extLst>
                  <a:ext uri="{FF2B5EF4-FFF2-40B4-BE49-F238E27FC236}">
                    <a16:creationId xmlns:a16="http://schemas.microsoft.com/office/drawing/2014/main" id="{F74472F2-4347-4C5E-818E-5B7437261F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72" name="Group 571">
                <a:extLst>
                  <a:ext uri="{FF2B5EF4-FFF2-40B4-BE49-F238E27FC236}">
                    <a16:creationId xmlns:a16="http://schemas.microsoft.com/office/drawing/2014/main" id="{AF1DB26D-25F1-4CF0-9AA7-ADF29F7B5A43}"/>
                  </a:ext>
                </a:extLst>
              </p:cNvPr>
              <p:cNvGrpSpPr/>
              <p:nvPr/>
            </p:nvGrpSpPr>
            <p:grpSpPr>
              <a:xfrm>
                <a:off x="7713663" y="2848339"/>
                <a:ext cx="1042107" cy="425543"/>
                <a:chOff x="7786941" y="2884917"/>
                <a:chExt cx="897649" cy="353919"/>
              </a:xfrm>
            </p:grpSpPr>
            <p:sp>
              <p:nvSpPr>
                <p:cNvPr id="573" name="Freeform 410">
                  <a:extLst>
                    <a:ext uri="{FF2B5EF4-FFF2-40B4-BE49-F238E27FC236}">
                      <a16:creationId xmlns:a16="http://schemas.microsoft.com/office/drawing/2014/main" id="{D861F256-891F-491A-A465-571CEACE7FA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74" name="Freeform 411">
                  <a:extLst>
                    <a:ext uri="{FF2B5EF4-FFF2-40B4-BE49-F238E27FC236}">
                      <a16:creationId xmlns:a16="http://schemas.microsoft.com/office/drawing/2014/main" id="{C22349F8-9059-4B64-A63F-AEABE3F8CF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75" name="Freeform 412">
                  <a:extLst>
                    <a:ext uri="{FF2B5EF4-FFF2-40B4-BE49-F238E27FC236}">
                      <a16:creationId xmlns:a16="http://schemas.microsoft.com/office/drawing/2014/main" id="{B008DBF6-87F0-49C7-A797-46B8E90612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76" name="Freeform 413">
                  <a:extLst>
                    <a:ext uri="{FF2B5EF4-FFF2-40B4-BE49-F238E27FC236}">
                      <a16:creationId xmlns:a16="http://schemas.microsoft.com/office/drawing/2014/main" id="{C54C6DD6-8188-45C5-8C72-B2A03FB802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6" name="Group 465">
              <a:extLst>
                <a:ext uri="{FF2B5EF4-FFF2-40B4-BE49-F238E27FC236}">
                  <a16:creationId xmlns:a16="http://schemas.microsoft.com/office/drawing/2014/main" id="{765336E1-C5F2-4B55-96CC-B8F9AE45C7D0}"/>
                </a:ext>
              </a:extLst>
            </p:cNvPr>
            <p:cNvGrpSpPr/>
            <p:nvPr/>
          </p:nvGrpSpPr>
          <p:grpSpPr>
            <a:xfrm>
              <a:off x="8055226" y="3960892"/>
              <a:ext cx="354986" cy="175668"/>
              <a:chOff x="7493876" y="2774731"/>
              <a:chExt cx="1481958" cy="894622"/>
            </a:xfrm>
          </p:grpSpPr>
          <p:sp>
            <p:nvSpPr>
              <p:cNvPr id="563" name="Freeform 415">
                <a:extLst>
                  <a:ext uri="{FF2B5EF4-FFF2-40B4-BE49-F238E27FC236}">
                    <a16:creationId xmlns:a16="http://schemas.microsoft.com/office/drawing/2014/main" id="{AE2B11A9-B917-442C-B62B-AEFDD2CEA9C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64" name="Oval 563">
                <a:extLst>
                  <a:ext uri="{FF2B5EF4-FFF2-40B4-BE49-F238E27FC236}">
                    <a16:creationId xmlns:a16="http://schemas.microsoft.com/office/drawing/2014/main" id="{3512CE12-E4F0-46A2-96DA-3780750A07F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65" name="Group 564">
                <a:extLst>
                  <a:ext uri="{FF2B5EF4-FFF2-40B4-BE49-F238E27FC236}">
                    <a16:creationId xmlns:a16="http://schemas.microsoft.com/office/drawing/2014/main" id="{D6F9353E-AF64-4097-99B6-8F2540A7D6A6}"/>
                  </a:ext>
                </a:extLst>
              </p:cNvPr>
              <p:cNvGrpSpPr/>
              <p:nvPr/>
            </p:nvGrpSpPr>
            <p:grpSpPr>
              <a:xfrm>
                <a:off x="7713663" y="2848339"/>
                <a:ext cx="1042107" cy="425543"/>
                <a:chOff x="7786941" y="2884917"/>
                <a:chExt cx="897649" cy="353919"/>
              </a:xfrm>
            </p:grpSpPr>
            <p:sp>
              <p:nvSpPr>
                <p:cNvPr id="566" name="Freeform 418">
                  <a:extLst>
                    <a:ext uri="{FF2B5EF4-FFF2-40B4-BE49-F238E27FC236}">
                      <a16:creationId xmlns:a16="http://schemas.microsoft.com/office/drawing/2014/main" id="{162784D6-6676-4C2A-8BA9-96522189AD7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7" name="Freeform 419">
                  <a:extLst>
                    <a:ext uri="{FF2B5EF4-FFF2-40B4-BE49-F238E27FC236}">
                      <a16:creationId xmlns:a16="http://schemas.microsoft.com/office/drawing/2014/main" id="{CC78F442-D748-4A23-8C7E-E42A691A719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8" name="Freeform 420">
                  <a:extLst>
                    <a:ext uri="{FF2B5EF4-FFF2-40B4-BE49-F238E27FC236}">
                      <a16:creationId xmlns:a16="http://schemas.microsoft.com/office/drawing/2014/main" id="{CAD0661E-EB27-4AD0-A49A-E5D09805310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9" name="Freeform 421">
                  <a:extLst>
                    <a:ext uri="{FF2B5EF4-FFF2-40B4-BE49-F238E27FC236}">
                      <a16:creationId xmlns:a16="http://schemas.microsoft.com/office/drawing/2014/main" id="{9199E75B-9ED4-450C-A39E-7F156B40EC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7" name="Group 466">
              <a:extLst>
                <a:ext uri="{FF2B5EF4-FFF2-40B4-BE49-F238E27FC236}">
                  <a16:creationId xmlns:a16="http://schemas.microsoft.com/office/drawing/2014/main" id="{865CA929-6F96-44C7-938A-DABB31AA4CAE}"/>
                </a:ext>
              </a:extLst>
            </p:cNvPr>
            <p:cNvGrpSpPr/>
            <p:nvPr/>
          </p:nvGrpSpPr>
          <p:grpSpPr>
            <a:xfrm>
              <a:off x="10889241" y="3596263"/>
              <a:ext cx="170989" cy="97052"/>
              <a:chOff x="7493876" y="2774731"/>
              <a:chExt cx="1481958" cy="894622"/>
            </a:xfrm>
          </p:grpSpPr>
          <p:sp>
            <p:nvSpPr>
              <p:cNvPr id="556" name="Freeform 455">
                <a:extLst>
                  <a:ext uri="{FF2B5EF4-FFF2-40B4-BE49-F238E27FC236}">
                    <a16:creationId xmlns:a16="http://schemas.microsoft.com/office/drawing/2014/main" id="{C1CDC850-FBAD-4307-96DA-E383097B6E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57" name="Oval 556">
                <a:extLst>
                  <a:ext uri="{FF2B5EF4-FFF2-40B4-BE49-F238E27FC236}">
                    <a16:creationId xmlns:a16="http://schemas.microsoft.com/office/drawing/2014/main" id="{43B59DFA-8500-4575-9457-6BCE535E25C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58" name="Group 557">
                <a:extLst>
                  <a:ext uri="{FF2B5EF4-FFF2-40B4-BE49-F238E27FC236}">
                    <a16:creationId xmlns:a16="http://schemas.microsoft.com/office/drawing/2014/main" id="{D93AD47C-3104-4A3E-9035-98ADDE9DA9D3}"/>
                  </a:ext>
                </a:extLst>
              </p:cNvPr>
              <p:cNvGrpSpPr/>
              <p:nvPr/>
            </p:nvGrpSpPr>
            <p:grpSpPr>
              <a:xfrm>
                <a:off x="7713663" y="2848339"/>
                <a:ext cx="1042107" cy="425543"/>
                <a:chOff x="7786941" y="2884917"/>
                <a:chExt cx="897649" cy="353919"/>
              </a:xfrm>
            </p:grpSpPr>
            <p:sp>
              <p:nvSpPr>
                <p:cNvPr id="559" name="Freeform 458">
                  <a:extLst>
                    <a:ext uri="{FF2B5EF4-FFF2-40B4-BE49-F238E27FC236}">
                      <a16:creationId xmlns:a16="http://schemas.microsoft.com/office/drawing/2014/main" id="{D0E5B643-0272-451D-868D-365F06CB212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0" name="Freeform 459">
                  <a:extLst>
                    <a:ext uri="{FF2B5EF4-FFF2-40B4-BE49-F238E27FC236}">
                      <a16:creationId xmlns:a16="http://schemas.microsoft.com/office/drawing/2014/main" id="{1448904B-D1F5-427D-9259-B028D94B55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1" name="Freeform 460">
                  <a:extLst>
                    <a:ext uri="{FF2B5EF4-FFF2-40B4-BE49-F238E27FC236}">
                      <a16:creationId xmlns:a16="http://schemas.microsoft.com/office/drawing/2014/main" id="{344DC89F-534A-4F3E-9B4F-A9D1BAC46F8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2" name="Freeform 461">
                  <a:extLst>
                    <a:ext uri="{FF2B5EF4-FFF2-40B4-BE49-F238E27FC236}">
                      <a16:creationId xmlns:a16="http://schemas.microsoft.com/office/drawing/2014/main" id="{2DF527A9-BFF1-4BCA-92D7-12F0BF9B46B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8" name="Group 467">
              <a:extLst>
                <a:ext uri="{FF2B5EF4-FFF2-40B4-BE49-F238E27FC236}">
                  <a16:creationId xmlns:a16="http://schemas.microsoft.com/office/drawing/2014/main" id="{555B084C-6AB0-4E52-84D6-CF9F3E778DBB}"/>
                </a:ext>
              </a:extLst>
            </p:cNvPr>
            <p:cNvGrpSpPr/>
            <p:nvPr/>
          </p:nvGrpSpPr>
          <p:grpSpPr>
            <a:xfrm>
              <a:off x="10415765" y="3491036"/>
              <a:ext cx="353678" cy="198344"/>
              <a:chOff x="7493876" y="2774731"/>
              <a:chExt cx="1481958" cy="894622"/>
            </a:xfrm>
          </p:grpSpPr>
          <p:sp>
            <p:nvSpPr>
              <p:cNvPr id="549" name="Freeform 615">
                <a:extLst>
                  <a:ext uri="{FF2B5EF4-FFF2-40B4-BE49-F238E27FC236}">
                    <a16:creationId xmlns:a16="http://schemas.microsoft.com/office/drawing/2014/main" id="{9063A547-AC53-4C66-8546-798395530D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50" name="Oval 549">
                <a:extLst>
                  <a:ext uri="{FF2B5EF4-FFF2-40B4-BE49-F238E27FC236}">
                    <a16:creationId xmlns:a16="http://schemas.microsoft.com/office/drawing/2014/main" id="{69573955-5E19-41E0-B1B5-5FE77CB11CB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51" name="Group 550">
                <a:extLst>
                  <a:ext uri="{FF2B5EF4-FFF2-40B4-BE49-F238E27FC236}">
                    <a16:creationId xmlns:a16="http://schemas.microsoft.com/office/drawing/2014/main" id="{9FD26776-2CCB-4660-8D17-AE5A60A17F64}"/>
                  </a:ext>
                </a:extLst>
              </p:cNvPr>
              <p:cNvGrpSpPr/>
              <p:nvPr/>
            </p:nvGrpSpPr>
            <p:grpSpPr>
              <a:xfrm>
                <a:off x="7713663" y="2848339"/>
                <a:ext cx="1042107" cy="425543"/>
                <a:chOff x="7786941" y="2884917"/>
                <a:chExt cx="897649" cy="353919"/>
              </a:xfrm>
            </p:grpSpPr>
            <p:sp>
              <p:nvSpPr>
                <p:cNvPr id="552" name="Freeform 618">
                  <a:extLst>
                    <a:ext uri="{FF2B5EF4-FFF2-40B4-BE49-F238E27FC236}">
                      <a16:creationId xmlns:a16="http://schemas.microsoft.com/office/drawing/2014/main" id="{3DBA994E-AF6A-4DF7-8E9F-3493299FCE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53" name="Freeform 619">
                  <a:extLst>
                    <a:ext uri="{FF2B5EF4-FFF2-40B4-BE49-F238E27FC236}">
                      <a16:creationId xmlns:a16="http://schemas.microsoft.com/office/drawing/2014/main" id="{C5965335-DB98-4488-9553-5EF5266FB3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54" name="Freeform 620">
                  <a:extLst>
                    <a:ext uri="{FF2B5EF4-FFF2-40B4-BE49-F238E27FC236}">
                      <a16:creationId xmlns:a16="http://schemas.microsoft.com/office/drawing/2014/main" id="{721173CF-C259-4375-BBEA-0F9A35D197E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55" name="Freeform 621">
                  <a:extLst>
                    <a:ext uri="{FF2B5EF4-FFF2-40B4-BE49-F238E27FC236}">
                      <a16:creationId xmlns:a16="http://schemas.microsoft.com/office/drawing/2014/main" id="{D9F20DA0-A192-4994-AAAE-E113D6D2F41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69" name="Group 468">
              <a:extLst>
                <a:ext uri="{FF2B5EF4-FFF2-40B4-BE49-F238E27FC236}">
                  <a16:creationId xmlns:a16="http://schemas.microsoft.com/office/drawing/2014/main" id="{461AF6A4-061E-4292-9E1D-53C13D1019A5}"/>
                </a:ext>
              </a:extLst>
            </p:cNvPr>
            <p:cNvGrpSpPr/>
            <p:nvPr/>
          </p:nvGrpSpPr>
          <p:grpSpPr>
            <a:xfrm>
              <a:off x="9953880" y="2197190"/>
              <a:ext cx="353678" cy="198344"/>
              <a:chOff x="7493876" y="2774731"/>
              <a:chExt cx="1481958" cy="894622"/>
            </a:xfrm>
          </p:grpSpPr>
          <p:sp>
            <p:nvSpPr>
              <p:cNvPr id="542" name="Freeform 577">
                <a:extLst>
                  <a:ext uri="{FF2B5EF4-FFF2-40B4-BE49-F238E27FC236}">
                    <a16:creationId xmlns:a16="http://schemas.microsoft.com/office/drawing/2014/main" id="{CD21338B-1272-4E52-AD3E-F0030BA33D6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43" name="Oval 542">
                <a:extLst>
                  <a:ext uri="{FF2B5EF4-FFF2-40B4-BE49-F238E27FC236}">
                    <a16:creationId xmlns:a16="http://schemas.microsoft.com/office/drawing/2014/main" id="{AC50B5B4-98F2-4102-BDA9-988D9B392B6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44" name="Group 543">
                <a:extLst>
                  <a:ext uri="{FF2B5EF4-FFF2-40B4-BE49-F238E27FC236}">
                    <a16:creationId xmlns:a16="http://schemas.microsoft.com/office/drawing/2014/main" id="{7FB4C7B7-6581-43E0-B9B8-4860E27008E1}"/>
                  </a:ext>
                </a:extLst>
              </p:cNvPr>
              <p:cNvGrpSpPr/>
              <p:nvPr/>
            </p:nvGrpSpPr>
            <p:grpSpPr>
              <a:xfrm>
                <a:off x="7713663" y="2848339"/>
                <a:ext cx="1042107" cy="425543"/>
                <a:chOff x="7786941" y="2884917"/>
                <a:chExt cx="897649" cy="353919"/>
              </a:xfrm>
            </p:grpSpPr>
            <p:sp>
              <p:nvSpPr>
                <p:cNvPr id="545" name="Freeform 580">
                  <a:extLst>
                    <a:ext uri="{FF2B5EF4-FFF2-40B4-BE49-F238E27FC236}">
                      <a16:creationId xmlns:a16="http://schemas.microsoft.com/office/drawing/2014/main" id="{C83C96B6-F87C-4FD7-94C7-28011E5E6E4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46" name="Freeform 581">
                  <a:extLst>
                    <a:ext uri="{FF2B5EF4-FFF2-40B4-BE49-F238E27FC236}">
                      <a16:creationId xmlns:a16="http://schemas.microsoft.com/office/drawing/2014/main" id="{76249C11-166E-4AC4-9AA9-93E09E7BF22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47" name="Freeform 582">
                  <a:extLst>
                    <a:ext uri="{FF2B5EF4-FFF2-40B4-BE49-F238E27FC236}">
                      <a16:creationId xmlns:a16="http://schemas.microsoft.com/office/drawing/2014/main" id="{FBB1E97F-E77B-4F8E-9D1C-30FE1B54B8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48" name="Freeform 583">
                  <a:extLst>
                    <a:ext uri="{FF2B5EF4-FFF2-40B4-BE49-F238E27FC236}">
                      <a16:creationId xmlns:a16="http://schemas.microsoft.com/office/drawing/2014/main" id="{ACCC36E7-49E5-454E-9C40-CB861985D3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0" name="Group 469">
              <a:extLst>
                <a:ext uri="{FF2B5EF4-FFF2-40B4-BE49-F238E27FC236}">
                  <a16:creationId xmlns:a16="http://schemas.microsoft.com/office/drawing/2014/main" id="{9BDE5E34-E452-4B67-B50E-596FA1F8880B}"/>
                </a:ext>
              </a:extLst>
            </p:cNvPr>
            <p:cNvGrpSpPr/>
            <p:nvPr/>
          </p:nvGrpSpPr>
          <p:grpSpPr>
            <a:xfrm>
              <a:off x="10532370" y="2608265"/>
              <a:ext cx="353678" cy="198344"/>
              <a:chOff x="7493876" y="2774731"/>
              <a:chExt cx="1481958" cy="894622"/>
            </a:xfrm>
          </p:grpSpPr>
          <p:sp>
            <p:nvSpPr>
              <p:cNvPr id="535" name="Freeform 593">
                <a:extLst>
                  <a:ext uri="{FF2B5EF4-FFF2-40B4-BE49-F238E27FC236}">
                    <a16:creationId xmlns:a16="http://schemas.microsoft.com/office/drawing/2014/main" id="{090AF4D0-FC8F-477B-9147-EE73E0B5C8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36" name="Oval 535">
                <a:extLst>
                  <a:ext uri="{FF2B5EF4-FFF2-40B4-BE49-F238E27FC236}">
                    <a16:creationId xmlns:a16="http://schemas.microsoft.com/office/drawing/2014/main" id="{4FC7C30E-8B83-41E7-BC39-4F98F1E2C56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37" name="Group 536">
                <a:extLst>
                  <a:ext uri="{FF2B5EF4-FFF2-40B4-BE49-F238E27FC236}">
                    <a16:creationId xmlns:a16="http://schemas.microsoft.com/office/drawing/2014/main" id="{93ECBCE0-D0FA-42B0-BE5A-BA0C70ECE131}"/>
                  </a:ext>
                </a:extLst>
              </p:cNvPr>
              <p:cNvGrpSpPr/>
              <p:nvPr/>
            </p:nvGrpSpPr>
            <p:grpSpPr>
              <a:xfrm>
                <a:off x="7713663" y="2848339"/>
                <a:ext cx="1042107" cy="425543"/>
                <a:chOff x="7786941" y="2884917"/>
                <a:chExt cx="897649" cy="353919"/>
              </a:xfrm>
            </p:grpSpPr>
            <p:sp>
              <p:nvSpPr>
                <p:cNvPr id="538" name="Freeform 596">
                  <a:extLst>
                    <a:ext uri="{FF2B5EF4-FFF2-40B4-BE49-F238E27FC236}">
                      <a16:creationId xmlns:a16="http://schemas.microsoft.com/office/drawing/2014/main" id="{5C4E0D0B-E164-4F5F-AB95-D031F9A94C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39" name="Freeform 597">
                  <a:extLst>
                    <a:ext uri="{FF2B5EF4-FFF2-40B4-BE49-F238E27FC236}">
                      <a16:creationId xmlns:a16="http://schemas.microsoft.com/office/drawing/2014/main" id="{9A2FD551-625A-4461-B3E7-6BFB0DE3E2E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40" name="Freeform 598">
                  <a:extLst>
                    <a:ext uri="{FF2B5EF4-FFF2-40B4-BE49-F238E27FC236}">
                      <a16:creationId xmlns:a16="http://schemas.microsoft.com/office/drawing/2014/main" id="{60BCB8B6-7BD4-4FFC-B6EB-201034FA19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41" name="Freeform 599">
                  <a:extLst>
                    <a:ext uri="{FF2B5EF4-FFF2-40B4-BE49-F238E27FC236}">
                      <a16:creationId xmlns:a16="http://schemas.microsoft.com/office/drawing/2014/main" id="{9F68D135-933F-41B6-A25E-DCF785BD9F4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1" name="Group 470">
              <a:extLst>
                <a:ext uri="{FF2B5EF4-FFF2-40B4-BE49-F238E27FC236}">
                  <a16:creationId xmlns:a16="http://schemas.microsoft.com/office/drawing/2014/main" id="{2F36127A-9DC1-4D61-8D9F-068A8086EB5D}"/>
                </a:ext>
              </a:extLst>
            </p:cNvPr>
            <p:cNvGrpSpPr/>
            <p:nvPr/>
          </p:nvGrpSpPr>
          <p:grpSpPr>
            <a:xfrm>
              <a:off x="10648981" y="2102861"/>
              <a:ext cx="353678" cy="198344"/>
              <a:chOff x="7493876" y="2774731"/>
              <a:chExt cx="1481958" cy="894622"/>
            </a:xfrm>
          </p:grpSpPr>
          <p:sp>
            <p:nvSpPr>
              <p:cNvPr id="528" name="Freeform 601">
                <a:extLst>
                  <a:ext uri="{FF2B5EF4-FFF2-40B4-BE49-F238E27FC236}">
                    <a16:creationId xmlns:a16="http://schemas.microsoft.com/office/drawing/2014/main" id="{1C7DED0F-FE05-46E3-8D5C-C75570B9648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29" name="Oval 528">
                <a:extLst>
                  <a:ext uri="{FF2B5EF4-FFF2-40B4-BE49-F238E27FC236}">
                    <a16:creationId xmlns:a16="http://schemas.microsoft.com/office/drawing/2014/main" id="{9C4E44E1-1B43-44D3-A9FE-7CDD8F509BB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30" name="Group 529">
                <a:extLst>
                  <a:ext uri="{FF2B5EF4-FFF2-40B4-BE49-F238E27FC236}">
                    <a16:creationId xmlns:a16="http://schemas.microsoft.com/office/drawing/2014/main" id="{73A0AEB0-45DC-46A7-9228-C45808BF80E0}"/>
                  </a:ext>
                </a:extLst>
              </p:cNvPr>
              <p:cNvGrpSpPr/>
              <p:nvPr/>
            </p:nvGrpSpPr>
            <p:grpSpPr>
              <a:xfrm>
                <a:off x="7713663" y="2848339"/>
                <a:ext cx="1042107" cy="425543"/>
                <a:chOff x="7786941" y="2884917"/>
                <a:chExt cx="897649" cy="353919"/>
              </a:xfrm>
            </p:grpSpPr>
            <p:sp>
              <p:nvSpPr>
                <p:cNvPr id="531" name="Freeform 604">
                  <a:extLst>
                    <a:ext uri="{FF2B5EF4-FFF2-40B4-BE49-F238E27FC236}">
                      <a16:creationId xmlns:a16="http://schemas.microsoft.com/office/drawing/2014/main" id="{855015DB-FF99-4202-9507-6126634F6BA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32" name="Freeform 605">
                  <a:extLst>
                    <a:ext uri="{FF2B5EF4-FFF2-40B4-BE49-F238E27FC236}">
                      <a16:creationId xmlns:a16="http://schemas.microsoft.com/office/drawing/2014/main" id="{4032CEBC-4A77-4289-B159-B489C88A989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33" name="Freeform 606">
                  <a:extLst>
                    <a:ext uri="{FF2B5EF4-FFF2-40B4-BE49-F238E27FC236}">
                      <a16:creationId xmlns:a16="http://schemas.microsoft.com/office/drawing/2014/main" id="{476EB232-58F6-4CC4-B14A-233E17271C0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34" name="Freeform 607">
                  <a:extLst>
                    <a:ext uri="{FF2B5EF4-FFF2-40B4-BE49-F238E27FC236}">
                      <a16:creationId xmlns:a16="http://schemas.microsoft.com/office/drawing/2014/main" id="{09E718ED-7CF7-4EA3-94D4-34F92122B4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2" name="Group 471">
              <a:extLst>
                <a:ext uri="{FF2B5EF4-FFF2-40B4-BE49-F238E27FC236}">
                  <a16:creationId xmlns:a16="http://schemas.microsoft.com/office/drawing/2014/main" id="{F7733229-1926-4B6D-871D-E974A11BB09D}"/>
                </a:ext>
              </a:extLst>
            </p:cNvPr>
            <p:cNvGrpSpPr/>
            <p:nvPr/>
          </p:nvGrpSpPr>
          <p:grpSpPr>
            <a:xfrm>
              <a:off x="9103944" y="3951522"/>
              <a:ext cx="367224" cy="240304"/>
              <a:chOff x="7493876" y="2774731"/>
              <a:chExt cx="1481958" cy="894622"/>
            </a:xfrm>
          </p:grpSpPr>
          <p:sp>
            <p:nvSpPr>
              <p:cNvPr id="521" name="Freeform 554">
                <a:extLst>
                  <a:ext uri="{FF2B5EF4-FFF2-40B4-BE49-F238E27FC236}">
                    <a16:creationId xmlns:a16="http://schemas.microsoft.com/office/drawing/2014/main" id="{5419BC49-7790-4C11-890F-788AF382E16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22" name="Oval 521">
                <a:extLst>
                  <a:ext uri="{FF2B5EF4-FFF2-40B4-BE49-F238E27FC236}">
                    <a16:creationId xmlns:a16="http://schemas.microsoft.com/office/drawing/2014/main" id="{D7459EB2-F003-409F-8F70-D8379C6D5F2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23" name="Group 522">
                <a:extLst>
                  <a:ext uri="{FF2B5EF4-FFF2-40B4-BE49-F238E27FC236}">
                    <a16:creationId xmlns:a16="http://schemas.microsoft.com/office/drawing/2014/main" id="{72A3E9F8-BC4D-42E7-884F-D2883BBFD729}"/>
                  </a:ext>
                </a:extLst>
              </p:cNvPr>
              <p:cNvGrpSpPr/>
              <p:nvPr/>
            </p:nvGrpSpPr>
            <p:grpSpPr>
              <a:xfrm>
                <a:off x="7713663" y="2848339"/>
                <a:ext cx="1042107" cy="425543"/>
                <a:chOff x="7786941" y="2884917"/>
                <a:chExt cx="897649" cy="353919"/>
              </a:xfrm>
            </p:grpSpPr>
            <p:sp>
              <p:nvSpPr>
                <p:cNvPr id="524" name="Freeform 557">
                  <a:extLst>
                    <a:ext uri="{FF2B5EF4-FFF2-40B4-BE49-F238E27FC236}">
                      <a16:creationId xmlns:a16="http://schemas.microsoft.com/office/drawing/2014/main" id="{B693B97A-5902-4C97-A266-175EDED5E3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25" name="Freeform 558">
                  <a:extLst>
                    <a:ext uri="{FF2B5EF4-FFF2-40B4-BE49-F238E27FC236}">
                      <a16:creationId xmlns:a16="http://schemas.microsoft.com/office/drawing/2014/main" id="{D661F930-6B82-47D2-A33D-F2B736CCAD9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26" name="Freeform 559">
                  <a:extLst>
                    <a:ext uri="{FF2B5EF4-FFF2-40B4-BE49-F238E27FC236}">
                      <a16:creationId xmlns:a16="http://schemas.microsoft.com/office/drawing/2014/main" id="{B1063831-28E7-4074-BCF1-6D936516CD3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27" name="Freeform 560">
                  <a:extLst>
                    <a:ext uri="{FF2B5EF4-FFF2-40B4-BE49-F238E27FC236}">
                      <a16:creationId xmlns:a16="http://schemas.microsoft.com/office/drawing/2014/main" id="{A9B1C2F2-57C8-419A-8865-B37E8A5AAC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3" name="Group 472">
              <a:extLst>
                <a:ext uri="{FF2B5EF4-FFF2-40B4-BE49-F238E27FC236}">
                  <a16:creationId xmlns:a16="http://schemas.microsoft.com/office/drawing/2014/main" id="{DB08C783-3418-4930-82E8-167A25C2EC9A}"/>
                </a:ext>
              </a:extLst>
            </p:cNvPr>
            <p:cNvGrpSpPr/>
            <p:nvPr/>
          </p:nvGrpSpPr>
          <p:grpSpPr>
            <a:xfrm>
              <a:off x="9985282" y="2656463"/>
              <a:ext cx="353678" cy="198344"/>
              <a:chOff x="7493876" y="2774731"/>
              <a:chExt cx="1481958" cy="894622"/>
            </a:xfrm>
          </p:grpSpPr>
          <p:sp>
            <p:nvSpPr>
              <p:cNvPr id="514" name="Freeform 585">
                <a:extLst>
                  <a:ext uri="{FF2B5EF4-FFF2-40B4-BE49-F238E27FC236}">
                    <a16:creationId xmlns:a16="http://schemas.microsoft.com/office/drawing/2014/main" id="{88D495D3-DD1B-4273-8EE6-D2E428926A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15" name="Oval 514">
                <a:extLst>
                  <a:ext uri="{FF2B5EF4-FFF2-40B4-BE49-F238E27FC236}">
                    <a16:creationId xmlns:a16="http://schemas.microsoft.com/office/drawing/2014/main" id="{FEA36900-A25A-47FE-86F6-CDA82AE8A0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16" name="Group 515">
                <a:extLst>
                  <a:ext uri="{FF2B5EF4-FFF2-40B4-BE49-F238E27FC236}">
                    <a16:creationId xmlns:a16="http://schemas.microsoft.com/office/drawing/2014/main" id="{628A3401-7A4B-4938-AA53-1C4445DAA626}"/>
                  </a:ext>
                </a:extLst>
              </p:cNvPr>
              <p:cNvGrpSpPr/>
              <p:nvPr/>
            </p:nvGrpSpPr>
            <p:grpSpPr>
              <a:xfrm>
                <a:off x="7713663" y="2848339"/>
                <a:ext cx="1042107" cy="425543"/>
                <a:chOff x="7786941" y="2884917"/>
                <a:chExt cx="897649" cy="353919"/>
              </a:xfrm>
            </p:grpSpPr>
            <p:sp>
              <p:nvSpPr>
                <p:cNvPr id="517" name="Freeform 588">
                  <a:extLst>
                    <a:ext uri="{FF2B5EF4-FFF2-40B4-BE49-F238E27FC236}">
                      <a16:creationId xmlns:a16="http://schemas.microsoft.com/office/drawing/2014/main" id="{D9678ADD-866C-4353-9F2B-D4F655B155B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18" name="Freeform 589">
                  <a:extLst>
                    <a:ext uri="{FF2B5EF4-FFF2-40B4-BE49-F238E27FC236}">
                      <a16:creationId xmlns:a16="http://schemas.microsoft.com/office/drawing/2014/main" id="{90CFA46E-C1AC-4013-8D9C-13CD77A72B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19" name="Freeform 590">
                  <a:extLst>
                    <a:ext uri="{FF2B5EF4-FFF2-40B4-BE49-F238E27FC236}">
                      <a16:creationId xmlns:a16="http://schemas.microsoft.com/office/drawing/2014/main" id="{94BB2605-F195-428A-B3F9-A8340BB6A6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20" name="Freeform 591">
                  <a:extLst>
                    <a:ext uri="{FF2B5EF4-FFF2-40B4-BE49-F238E27FC236}">
                      <a16:creationId xmlns:a16="http://schemas.microsoft.com/office/drawing/2014/main" id="{9921A6D0-22D2-49D2-8783-D859FB90B3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4" name="Group 473">
              <a:extLst>
                <a:ext uri="{FF2B5EF4-FFF2-40B4-BE49-F238E27FC236}">
                  <a16:creationId xmlns:a16="http://schemas.microsoft.com/office/drawing/2014/main" id="{1FC05A28-170B-4B8F-BB59-A7E63E879B92}"/>
                </a:ext>
              </a:extLst>
            </p:cNvPr>
            <p:cNvGrpSpPr/>
            <p:nvPr/>
          </p:nvGrpSpPr>
          <p:grpSpPr>
            <a:xfrm>
              <a:off x="9502294" y="3388930"/>
              <a:ext cx="367224" cy="240304"/>
              <a:chOff x="7493876" y="2774731"/>
              <a:chExt cx="1481958" cy="894622"/>
            </a:xfrm>
          </p:grpSpPr>
          <p:sp>
            <p:nvSpPr>
              <p:cNvPr id="507" name="Freeform 538">
                <a:extLst>
                  <a:ext uri="{FF2B5EF4-FFF2-40B4-BE49-F238E27FC236}">
                    <a16:creationId xmlns:a16="http://schemas.microsoft.com/office/drawing/2014/main" id="{E72F3F92-D623-4C4E-A399-58981529274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08" name="Oval 507">
                <a:extLst>
                  <a:ext uri="{FF2B5EF4-FFF2-40B4-BE49-F238E27FC236}">
                    <a16:creationId xmlns:a16="http://schemas.microsoft.com/office/drawing/2014/main" id="{6ED8FBC0-7735-4D4F-8A27-69A1384069F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09" name="Group 508">
                <a:extLst>
                  <a:ext uri="{FF2B5EF4-FFF2-40B4-BE49-F238E27FC236}">
                    <a16:creationId xmlns:a16="http://schemas.microsoft.com/office/drawing/2014/main" id="{6314C850-5C35-482A-8B33-0AF25C3464FF}"/>
                  </a:ext>
                </a:extLst>
              </p:cNvPr>
              <p:cNvGrpSpPr/>
              <p:nvPr/>
            </p:nvGrpSpPr>
            <p:grpSpPr>
              <a:xfrm>
                <a:off x="7713663" y="2848339"/>
                <a:ext cx="1042107" cy="425543"/>
                <a:chOff x="7786941" y="2884917"/>
                <a:chExt cx="897649" cy="353919"/>
              </a:xfrm>
            </p:grpSpPr>
            <p:sp>
              <p:nvSpPr>
                <p:cNvPr id="510" name="Freeform 541">
                  <a:extLst>
                    <a:ext uri="{FF2B5EF4-FFF2-40B4-BE49-F238E27FC236}">
                      <a16:creationId xmlns:a16="http://schemas.microsoft.com/office/drawing/2014/main" id="{1AD001AB-8E7D-440C-A100-4A89DDC739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11" name="Freeform 542">
                  <a:extLst>
                    <a:ext uri="{FF2B5EF4-FFF2-40B4-BE49-F238E27FC236}">
                      <a16:creationId xmlns:a16="http://schemas.microsoft.com/office/drawing/2014/main" id="{27B20D0F-C8A1-4D09-A1BB-8C73B2BD0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12" name="Freeform 543">
                  <a:extLst>
                    <a:ext uri="{FF2B5EF4-FFF2-40B4-BE49-F238E27FC236}">
                      <a16:creationId xmlns:a16="http://schemas.microsoft.com/office/drawing/2014/main" id="{5C82122A-478D-4BA5-B8A8-58C26E77EA5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13" name="Freeform 544">
                  <a:extLst>
                    <a:ext uri="{FF2B5EF4-FFF2-40B4-BE49-F238E27FC236}">
                      <a16:creationId xmlns:a16="http://schemas.microsoft.com/office/drawing/2014/main" id="{30BA7925-67B9-417B-80B0-AC3AE7017CD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5" name="Group 474">
              <a:extLst>
                <a:ext uri="{FF2B5EF4-FFF2-40B4-BE49-F238E27FC236}">
                  <a16:creationId xmlns:a16="http://schemas.microsoft.com/office/drawing/2014/main" id="{ABC3D7A1-815B-45CC-B4F8-D05799F57FFD}"/>
                </a:ext>
              </a:extLst>
            </p:cNvPr>
            <p:cNvGrpSpPr/>
            <p:nvPr/>
          </p:nvGrpSpPr>
          <p:grpSpPr>
            <a:xfrm>
              <a:off x="9606710" y="3994661"/>
              <a:ext cx="367224" cy="240304"/>
              <a:chOff x="7493876" y="2774731"/>
              <a:chExt cx="1481958" cy="894622"/>
            </a:xfrm>
          </p:grpSpPr>
          <p:sp>
            <p:nvSpPr>
              <p:cNvPr id="500" name="Freeform 546">
                <a:extLst>
                  <a:ext uri="{FF2B5EF4-FFF2-40B4-BE49-F238E27FC236}">
                    <a16:creationId xmlns:a16="http://schemas.microsoft.com/office/drawing/2014/main" id="{96B41277-79A2-4A9D-96F1-A03B95B674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501" name="Oval 500">
                <a:extLst>
                  <a:ext uri="{FF2B5EF4-FFF2-40B4-BE49-F238E27FC236}">
                    <a16:creationId xmlns:a16="http://schemas.microsoft.com/office/drawing/2014/main" id="{A12D050B-0DE9-4724-B1F4-888EBF0F851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502" name="Group 501">
                <a:extLst>
                  <a:ext uri="{FF2B5EF4-FFF2-40B4-BE49-F238E27FC236}">
                    <a16:creationId xmlns:a16="http://schemas.microsoft.com/office/drawing/2014/main" id="{657C5BFC-C0C0-42BD-9D5E-831D45D1294C}"/>
                  </a:ext>
                </a:extLst>
              </p:cNvPr>
              <p:cNvGrpSpPr/>
              <p:nvPr/>
            </p:nvGrpSpPr>
            <p:grpSpPr>
              <a:xfrm>
                <a:off x="7713663" y="2848339"/>
                <a:ext cx="1042107" cy="425543"/>
                <a:chOff x="7786941" y="2884917"/>
                <a:chExt cx="897649" cy="353919"/>
              </a:xfrm>
            </p:grpSpPr>
            <p:sp>
              <p:nvSpPr>
                <p:cNvPr id="503" name="Freeform 549">
                  <a:extLst>
                    <a:ext uri="{FF2B5EF4-FFF2-40B4-BE49-F238E27FC236}">
                      <a16:creationId xmlns:a16="http://schemas.microsoft.com/office/drawing/2014/main" id="{EDB49A37-F3AA-4113-9D50-A38CB5EA1A2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04" name="Freeform 550">
                  <a:extLst>
                    <a:ext uri="{FF2B5EF4-FFF2-40B4-BE49-F238E27FC236}">
                      <a16:creationId xmlns:a16="http://schemas.microsoft.com/office/drawing/2014/main" id="{EFDC5B43-98D2-4BBC-8607-827574DFB6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05" name="Freeform 551">
                  <a:extLst>
                    <a:ext uri="{FF2B5EF4-FFF2-40B4-BE49-F238E27FC236}">
                      <a16:creationId xmlns:a16="http://schemas.microsoft.com/office/drawing/2014/main" id="{AF1E2763-011F-4C58-9F14-5ADDBA493A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06" name="Freeform 552">
                  <a:extLst>
                    <a:ext uri="{FF2B5EF4-FFF2-40B4-BE49-F238E27FC236}">
                      <a16:creationId xmlns:a16="http://schemas.microsoft.com/office/drawing/2014/main" id="{8B43F61D-363B-4AE8-A5BC-DA6FAA1D34E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6" name="Group 475">
              <a:extLst>
                <a:ext uri="{FF2B5EF4-FFF2-40B4-BE49-F238E27FC236}">
                  <a16:creationId xmlns:a16="http://schemas.microsoft.com/office/drawing/2014/main" id="{8F1F76AA-C16D-4DC0-B820-3077ACB6650B}"/>
                </a:ext>
              </a:extLst>
            </p:cNvPr>
            <p:cNvGrpSpPr/>
            <p:nvPr/>
          </p:nvGrpSpPr>
          <p:grpSpPr>
            <a:xfrm>
              <a:off x="10380415" y="3987223"/>
              <a:ext cx="353678" cy="198344"/>
              <a:chOff x="7493876" y="2774731"/>
              <a:chExt cx="1481958" cy="894622"/>
            </a:xfrm>
          </p:grpSpPr>
          <p:sp>
            <p:nvSpPr>
              <p:cNvPr id="493" name="Freeform 623">
                <a:extLst>
                  <a:ext uri="{FF2B5EF4-FFF2-40B4-BE49-F238E27FC236}">
                    <a16:creationId xmlns:a16="http://schemas.microsoft.com/office/drawing/2014/main" id="{7AA7F1ED-64A4-4477-AF4D-A604E7A89F4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494" name="Oval 493">
                <a:extLst>
                  <a:ext uri="{FF2B5EF4-FFF2-40B4-BE49-F238E27FC236}">
                    <a16:creationId xmlns:a16="http://schemas.microsoft.com/office/drawing/2014/main" id="{5B744763-6313-4D7C-AC94-571A2C65D4B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495" name="Group 494">
                <a:extLst>
                  <a:ext uri="{FF2B5EF4-FFF2-40B4-BE49-F238E27FC236}">
                    <a16:creationId xmlns:a16="http://schemas.microsoft.com/office/drawing/2014/main" id="{B1401EBB-3C9D-457C-A405-AF77B33DAA61}"/>
                  </a:ext>
                </a:extLst>
              </p:cNvPr>
              <p:cNvGrpSpPr/>
              <p:nvPr/>
            </p:nvGrpSpPr>
            <p:grpSpPr>
              <a:xfrm>
                <a:off x="7713663" y="2848339"/>
                <a:ext cx="1042107" cy="425543"/>
                <a:chOff x="7786941" y="2884917"/>
                <a:chExt cx="897649" cy="353919"/>
              </a:xfrm>
            </p:grpSpPr>
            <p:sp>
              <p:nvSpPr>
                <p:cNvPr id="496" name="Freeform 626">
                  <a:extLst>
                    <a:ext uri="{FF2B5EF4-FFF2-40B4-BE49-F238E27FC236}">
                      <a16:creationId xmlns:a16="http://schemas.microsoft.com/office/drawing/2014/main" id="{EC67AEC3-B55D-466D-B4F1-2A81A34168A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7" name="Freeform 627">
                  <a:extLst>
                    <a:ext uri="{FF2B5EF4-FFF2-40B4-BE49-F238E27FC236}">
                      <a16:creationId xmlns:a16="http://schemas.microsoft.com/office/drawing/2014/main" id="{A7779FE3-87D2-4037-A371-1904A0D11DD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8" name="Freeform 628">
                  <a:extLst>
                    <a:ext uri="{FF2B5EF4-FFF2-40B4-BE49-F238E27FC236}">
                      <a16:creationId xmlns:a16="http://schemas.microsoft.com/office/drawing/2014/main" id="{5FF24DB2-9457-4E2A-86A0-95514C75E08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9" name="Freeform 629">
                  <a:extLst>
                    <a:ext uri="{FF2B5EF4-FFF2-40B4-BE49-F238E27FC236}">
                      <a16:creationId xmlns:a16="http://schemas.microsoft.com/office/drawing/2014/main" id="{40D0DECD-A179-4E99-8DB9-39F300FCCBE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7" name="Group 476">
              <a:extLst>
                <a:ext uri="{FF2B5EF4-FFF2-40B4-BE49-F238E27FC236}">
                  <a16:creationId xmlns:a16="http://schemas.microsoft.com/office/drawing/2014/main" id="{3D24AFF2-D9E3-4E50-B86E-7A8DF0BD0A9B}"/>
                </a:ext>
              </a:extLst>
            </p:cNvPr>
            <p:cNvGrpSpPr/>
            <p:nvPr/>
          </p:nvGrpSpPr>
          <p:grpSpPr>
            <a:xfrm>
              <a:off x="9253049" y="4770584"/>
              <a:ext cx="393760" cy="218578"/>
              <a:chOff x="7493876" y="2774731"/>
              <a:chExt cx="1481958" cy="894622"/>
            </a:xfrm>
          </p:grpSpPr>
          <p:sp>
            <p:nvSpPr>
              <p:cNvPr id="486" name="Freeform 463">
                <a:extLst>
                  <a:ext uri="{FF2B5EF4-FFF2-40B4-BE49-F238E27FC236}">
                    <a16:creationId xmlns:a16="http://schemas.microsoft.com/office/drawing/2014/main" id="{174C5312-CB9D-497B-9F28-6FCF5CE6CB7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487" name="Oval 486">
                <a:extLst>
                  <a:ext uri="{FF2B5EF4-FFF2-40B4-BE49-F238E27FC236}">
                    <a16:creationId xmlns:a16="http://schemas.microsoft.com/office/drawing/2014/main" id="{22466AD9-DA56-4D4A-9B69-FB8DAAC4A4E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488" name="Group 487">
                <a:extLst>
                  <a:ext uri="{FF2B5EF4-FFF2-40B4-BE49-F238E27FC236}">
                    <a16:creationId xmlns:a16="http://schemas.microsoft.com/office/drawing/2014/main" id="{04BE9048-57C1-425C-880A-B3B4653935B8}"/>
                  </a:ext>
                </a:extLst>
              </p:cNvPr>
              <p:cNvGrpSpPr/>
              <p:nvPr/>
            </p:nvGrpSpPr>
            <p:grpSpPr>
              <a:xfrm>
                <a:off x="7713663" y="2848339"/>
                <a:ext cx="1042107" cy="425543"/>
                <a:chOff x="7786941" y="2884917"/>
                <a:chExt cx="897649" cy="353919"/>
              </a:xfrm>
            </p:grpSpPr>
            <p:sp>
              <p:nvSpPr>
                <p:cNvPr id="489" name="Freeform 466">
                  <a:extLst>
                    <a:ext uri="{FF2B5EF4-FFF2-40B4-BE49-F238E27FC236}">
                      <a16:creationId xmlns:a16="http://schemas.microsoft.com/office/drawing/2014/main" id="{77535D7C-08D4-4034-9BC1-B0B69D75E29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0" name="Freeform 467">
                  <a:extLst>
                    <a:ext uri="{FF2B5EF4-FFF2-40B4-BE49-F238E27FC236}">
                      <a16:creationId xmlns:a16="http://schemas.microsoft.com/office/drawing/2014/main" id="{1D9A2023-3E25-4DDE-955D-1D7D734F3A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1" name="Freeform 468">
                  <a:extLst>
                    <a:ext uri="{FF2B5EF4-FFF2-40B4-BE49-F238E27FC236}">
                      <a16:creationId xmlns:a16="http://schemas.microsoft.com/office/drawing/2014/main" id="{17E5295A-7063-49CB-964E-2665FC32623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2" name="Freeform 469">
                  <a:extLst>
                    <a:ext uri="{FF2B5EF4-FFF2-40B4-BE49-F238E27FC236}">
                      <a16:creationId xmlns:a16="http://schemas.microsoft.com/office/drawing/2014/main" id="{FC584A22-3AD4-402F-A706-CC2B62FFF4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nvGrpSpPr>
            <p:cNvPr id="478" name="Group 477">
              <a:extLst>
                <a:ext uri="{FF2B5EF4-FFF2-40B4-BE49-F238E27FC236}">
                  <a16:creationId xmlns:a16="http://schemas.microsoft.com/office/drawing/2014/main" id="{C33ECED8-97ED-4196-BF48-0A47E5F44697}"/>
                </a:ext>
              </a:extLst>
            </p:cNvPr>
            <p:cNvGrpSpPr/>
            <p:nvPr/>
          </p:nvGrpSpPr>
          <p:grpSpPr>
            <a:xfrm>
              <a:off x="10931138" y="4364023"/>
              <a:ext cx="228295" cy="120400"/>
              <a:chOff x="7493876" y="2774731"/>
              <a:chExt cx="1481958" cy="894622"/>
            </a:xfrm>
          </p:grpSpPr>
          <p:sp>
            <p:nvSpPr>
              <p:cNvPr id="479" name="Freeform 447">
                <a:extLst>
                  <a:ext uri="{FF2B5EF4-FFF2-40B4-BE49-F238E27FC236}">
                    <a16:creationId xmlns:a16="http://schemas.microsoft.com/office/drawing/2014/main" id="{BBA0AEBD-57C2-4D5E-9D6F-53956466BA2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sp>
            <p:nvSpPr>
              <p:cNvPr id="480" name="Oval 479">
                <a:extLst>
                  <a:ext uri="{FF2B5EF4-FFF2-40B4-BE49-F238E27FC236}">
                    <a16:creationId xmlns:a16="http://schemas.microsoft.com/office/drawing/2014/main" id="{2AD8A123-2091-4342-860A-DC640148949A}"/>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              </a:t>
                </a:r>
              </a:p>
            </p:txBody>
          </p:sp>
          <p:grpSp>
            <p:nvGrpSpPr>
              <p:cNvPr id="481" name="Group 480">
                <a:extLst>
                  <a:ext uri="{FF2B5EF4-FFF2-40B4-BE49-F238E27FC236}">
                    <a16:creationId xmlns:a16="http://schemas.microsoft.com/office/drawing/2014/main" id="{A9962114-60ED-4776-A06C-24BF15F070D2}"/>
                  </a:ext>
                </a:extLst>
              </p:cNvPr>
              <p:cNvGrpSpPr/>
              <p:nvPr/>
            </p:nvGrpSpPr>
            <p:grpSpPr>
              <a:xfrm>
                <a:off x="7713663" y="2848339"/>
                <a:ext cx="1042107" cy="425543"/>
                <a:chOff x="7786941" y="2884917"/>
                <a:chExt cx="897649" cy="353919"/>
              </a:xfrm>
            </p:grpSpPr>
            <p:sp>
              <p:nvSpPr>
                <p:cNvPr id="482" name="Freeform 450">
                  <a:extLst>
                    <a:ext uri="{FF2B5EF4-FFF2-40B4-BE49-F238E27FC236}">
                      <a16:creationId xmlns:a16="http://schemas.microsoft.com/office/drawing/2014/main" id="{90C0C974-7B5B-4B04-8185-C9ED3C62B3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83" name="Freeform 451">
                  <a:extLst>
                    <a:ext uri="{FF2B5EF4-FFF2-40B4-BE49-F238E27FC236}">
                      <a16:creationId xmlns:a16="http://schemas.microsoft.com/office/drawing/2014/main" id="{C81D1BB6-06E1-4488-83E9-C90185DF3C9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84" name="Freeform 452">
                  <a:extLst>
                    <a:ext uri="{FF2B5EF4-FFF2-40B4-BE49-F238E27FC236}">
                      <a16:creationId xmlns:a16="http://schemas.microsoft.com/office/drawing/2014/main" id="{DDCF7A38-2349-4B92-A2FC-05D2B50953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85" name="Freeform 453">
                  <a:extLst>
                    <a:ext uri="{FF2B5EF4-FFF2-40B4-BE49-F238E27FC236}">
                      <a16:creationId xmlns:a16="http://schemas.microsoft.com/office/drawing/2014/main" id="{13C4CDF0-14D2-4370-8A80-121ED6702A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grpSp>
      <p:sp>
        <p:nvSpPr>
          <p:cNvPr id="620" name="Freeform 2">
            <a:extLst>
              <a:ext uri="{FF2B5EF4-FFF2-40B4-BE49-F238E27FC236}">
                <a16:creationId xmlns:a16="http://schemas.microsoft.com/office/drawing/2014/main" id="{D82A3C3C-5AAF-4C05-8804-D9EC34961766}"/>
              </a:ext>
            </a:extLst>
          </p:cNvPr>
          <p:cNvSpPr/>
          <p:nvPr/>
        </p:nvSpPr>
        <p:spPr>
          <a:xfrm>
            <a:off x="2978694" y="1198860"/>
            <a:ext cx="4559844" cy="3920135"/>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 fmla="*/ 1996750 w 4107620"/>
              <a:gd name="connsiteY0" fmla="*/ 1366789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1996750 w 4107620"/>
              <a:gd name="connsiteY29" fmla="*/ 1366789 h 4330718"/>
              <a:gd name="connsiteX0" fmla="*/ 1996750 w 4107620"/>
              <a:gd name="connsiteY0" fmla="*/ 1339069 h 4302998"/>
              <a:gd name="connsiteX1" fmla="*/ 1712971 w 4107620"/>
              <a:gd name="connsiteY1" fmla="*/ 1265496 h 4302998"/>
              <a:gd name="connsiteX2" fmla="*/ 1387150 w 4107620"/>
              <a:gd name="connsiteY2" fmla="*/ 876613 h 4302998"/>
              <a:gd name="connsiteX3" fmla="*/ 1134902 w 4107620"/>
              <a:gd name="connsiteY3" fmla="*/ 540282 h 4302998"/>
              <a:gd name="connsiteX4" fmla="*/ 840612 w 4107620"/>
              <a:gd name="connsiteY4" fmla="*/ 824061 h 4302998"/>
              <a:gd name="connsiteX5" fmla="*/ 703978 w 4107620"/>
              <a:gd name="connsiteY5" fmla="*/ 1328558 h 4302998"/>
              <a:gd name="connsiteX6" fmla="*/ 1240006 w 4107620"/>
              <a:gd name="connsiteY6" fmla="*/ 1927648 h 4302998"/>
              <a:gd name="connsiteX7" fmla="*/ 1303068 w 4107620"/>
              <a:gd name="connsiteY7" fmla="*/ 2348061 h 4302998"/>
              <a:gd name="connsiteX8" fmla="*/ 220502 w 4107620"/>
              <a:gd name="connsiteY8" fmla="*/ 2274489 h 4302998"/>
              <a:gd name="connsiteX9" fmla="*/ 83868 w 4107620"/>
              <a:gd name="connsiteY9" fmla="*/ 2915620 h 4302998"/>
              <a:gd name="connsiteX10" fmla="*/ 1218985 w 4107620"/>
              <a:gd name="connsiteY10" fmla="*/ 3230930 h 4302998"/>
              <a:gd name="connsiteX11" fmla="*/ 1124392 w 4107620"/>
              <a:gd name="connsiteY11" fmla="*/ 3619813 h 4302998"/>
              <a:gd name="connsiteX12" fmla="*/ 924695 w 4107620"/>
              <a:gd name="connsiteY12" fmla="*/ 3735427 h 4302998"/>
              <a:gd name="connsiteX13" fmla="*/ 1324088 w 4107620"/>
              <a:gd name="connsiteY13" fmla="*/ 3935123 h 4302998"/>
              <a:gd name="connsiteX14" fmla="*/ 1576337 w 4107620"/>
              <a:gd name="connsiteY14" fmla="*/ 3872061 h 4302998"/>
              <a:gd name="connsiteX15" fmla="*/ 1818075 w 4107620"/>
              <a:gd name="connsiteY15" fmla="*/ 4008696 h 4302998"/>
              <a:gd name="connsiteX16" fmla="*/ 1996750 w 4107620"/>
              <a:gd name="connsiteY16" fmla="*/ 4271454 h 4302998"/>
              <a:gd name="connsiteX17" fmla="*/ 2448695 w 4107620"/>
              <a:gd name="connsiteY17" fmla="*/ 4271454 h 4302998"/>
              <a:gd name="connsiteX18" fmla="*/ 2764006 w 4107620"/>
              <a:gd name="connsiteY18" fmla="*/ 4029716 h 4302998"/>
              <a:gd name="connsiteX19" fmla="*/ 2995233 w 4107620"/>
              <a:gd name="connsiteY19" fmla="*/ 3998185 h 4302998"/>
              <a:gd name="connsiteX20" fmla="*/ 3016254 w 4107620"/>
              <a:gd name="connsiteY20" fmla="*/ 3703896 h 4302998"/>
              <a:gd name="connsiteX21" fmla="*/ 3194930 w 4107620"/>
              <a:gd name="connsiteY21" fmla="*/ 3272972 h 4302998"/>
              <a:gd name="connsiteX22" fmla="*/ 3972695 w 4107620"/>
              <a:gd name="connsiteY22" fmla="*/ 3094296 h 4302998"/>
              <a:gd name="connsiteX23" fmla="*/ 3909633 w 4107620"/>
              <a:gd name="connsiteY23" fmla="*/ 1791013 h 4302998"/>
              <a:gd name="connsiteX24" fmla="*/ 4046268 w 4107620"/>
              <a:gd name="connsiteY24" fmla="*/ 876613 h 4302998"/>
              <a:gd name="connsiteX25" fmla="*/ 3962185 w 4107620"/>
              <a:gd name="connsiteY25" fmla="*/ 119868 h 4302998"/>
              <a:gd name="connsiteX26" fmla="*/ 2480226 w 4107620"/>
              <a:gd name="connsiteY26" fmla="*/ 35785 h 4302998"/>
              <a:gd name="connsiteX27" fmla="*/ 2185936 w 4107620"/>
              <a:gd name="connsiteY27" fmla="*/ 466709 h 4302998"/>
              <a:gd name="connsiteX28" fmla="*/ 2238488 w 4107620"/>
              <a:gd name="connsiteY28" fmla="*/ 1202434 h 4302998"/>
              <a:gd name="connsiteX29" fmla="*/ 1996750 w 4107620"/>
              <a:gd name="connsiteY29" fmla="*/ 1339069 h 4302998"/>
              <a:gd name="connsiteX0" fmla="*/ 1996750 w 4107620"/>
              <a:gd name="connsiteY0" fmla="*/ 1339069 h 4302998"/>
              <a:gd name="connsiteX1" fmla="*/ 1712971 w 4107620"/>
              <a:gd name="connsiteY1" fmla="*/ 1265496 h 4302998"/>
              <a:gd name="connsiteX2" fmla="*/ 1387150 w 4107620"/>
              <a:gd name="connsiteY2" fmla="*/ 876613 h 4302998"/>
              <a:gd name="connsiteX3" fmla="*/ 1134902 w 4107620"/>
              <a:gd name="connsiteY3" fmla="*/ 540282 h 4302998"/>
              <a:gd name="connsiteX4" fmla="*/ 840612 w 4107620"/>
              <a:gd name="connsiteY4" fmla="*/ 824061 h 4302998"/>
              <a:gd name="connsiteX5" fmla="*/ 703978 w 4107620"/>
              <a:gd name="connsiteY5" fmla="*/ 1328558 h 4302998"/>
              <a:gd name="connsiteX6" fmla="*/ 1240006 w 4107620"/>
              <a:gd name="connsiteY6" fmla="*/ 1927648 h 4302998"/>
              <a:gd name="connsiteX7" fmla="*/ 1303068 w 4107620"/>
              <a:gd name="connsiteY7" fmla="*/ 2348061 h 4302998"/>
              <a:gd name="connsiteX8" fmla="*/ 220502 w 4107620"/>
              <a:gd name="connsiteY8" fmla="*/ 2274489 h 4302998"/>
              <a:gd name="connsiteX9" fmla="*/ 83868 w 4107620"/>
              <a:gd name="connsiteY9" fmla="*/ 2915620 h 4302998"/>
              <a:gd name="connsiteX10" fmla="*/ 1218985 w 4107620"/>
              <a:gd name="connsiteY10" fmla="*/ 3230930 h 4302998"/>
              <a:gd name="connsiteX11" fmla="*/ 1124392 w 4107620"/>
              <a:gd name="connsiteY11" fmla="*/ 3619813 h 4302998"/>
              <a:gd name="connsiteX12" fmla="*/ 924695 w 4107620"/>
              <a:gd name="connsiteY12" fmla="*/ 3735427 h 4302998"/>
              <a:gd name="connsiteX13" fmla="*/ 1324088 w 4107620"/>
              <a:gd name="connsiteY13" fmla="*/ 3935123 h 4302998"/>
              <a:gd name="connsiteX14" fmla="*/ 1576337 w 4107620"/>
              <a:gd name="connsiteY14" fmla="*/ 3872061 h 4302998"/>
              <a:gd name="connsiteX15" fmla="*/ 1818075 w 4107620"/>
              <a:gd name="connsiteY15" fmla="*/ 4008696 h 4302998"/>
              <a:gd name="connsiteX16" fmla="*/ 1996750 w 4107620"/>
              <a:gd name="connsiteY16" fmla="*/ 4271454 h 4302998"/>
              <a:gd name="connsiteX17" fmla="*/ 2448695 w 4107620"/>
              <a:gd name="connsiteY17" fmla="*/ 4271454 h 4302998"/>
              <a:gd name="connsiteX18" fmla="*/ 2764006 w 4107620"/>
              <a:gd name="connsiteY18" fmla="*/ 4029716 h 4302998"/>
              <a:gd name="connsiteX19" fmla="*/ 2995233 w 4107620"/>
              <a:gd name="connsiteY19" fmla="*/ 3998185 h 4302998"/>
              <a:gd name="connsiteX20" fmla="*/ 3016254 w 4107620"/>
              <a:gd name="connsiteY20" fmla="*/ 3703896 h 4302998"/>
              <a:gd name="connsiteX21" fmla="*/ 3194930 w 4107620"/>
              <a:gd name="connsiteY21" fmla="*/ 3272972 h 4302998"/>
              <a:gd name="connsiteX22" fmla="*/ 3972695 w 4107620"/>
              <a:gd name="connsiteY22" fmla="*/ 3094296 h 4302998"/>
              <a:gd name="connsiteX23" fmla="*/ 3909633 w 4107620"/>
              <a:gd name="connsiteY23" fmla="*/ 1791013 h 4302998"/>
              <a:gd name="connsiteX24" fmla="*/ 4046268 w 4107620"/>
              <a:gd name="connsiteY24" fmla="*/ 876613 h 4302998"/>
              <a:gd name="connsiteX25" fmla="*/ 3962185 w 4107620"/>
              <a:gd name="connsiteY25" fmla="*/ 119868 h 4302998"/>
              <a:gd name="connsiteX26" fmla="*/ 2480226 w 4107620"/>
              <a:gd name="connsiteY26" fmla="*/ 35785 h 4302998"/>
              <a:gd name="connsiteX27" fmla="*/ 2270019 w 4107620"/>
              <a:gd name="connsiteY27" fmla="*/ 466709 h 4302998"/>
              <a:gd name="connsiteX28" fmla="*/ 2238488 w 4107620"/>
              <a:gd name="connsiteY28" fmla="*/ 1202434 h 4302998"/>
              <a:gd name="connsiteX29" fmla="*/ 1996750 w 4107620"/>
              <a:gd name="connsiteY29" fmla="*/ 1339069 h 4302998"/>
              <a:gd name="connsiteX0" fmla="*/ 1996750 w 4101062"/>
              <a:gd name="connsiteY0" fmla="*/ 1290412 h 4254341"/>
              <a:gd name="connsiteX1" fmla="*/ 1712971 w 4101062"/>
              <a:gd name="connsiteY1" fmla="*/ 1216839 h 4254341"/>
              <a:gd name="connsiteX2" fmla="*/ 1387150 w 4101062"/>
              <a:gd name="connsiteY2" fmla="*/ 827956 h 4254341"/>
              <a:gd name="connsiteX3" fmla="*/ 1134902 w 4101062"/>
              <a:gd name="connsiteY3" fmla="*/ 491625 h 4254341"/>
              <a:gd name="connsiteX4" fmla="*/ 840612 w 4101062"/>
              <a:gd name="connsiteY4" fmla="*/ 775404 h 4254341"/>
              <a:gd name="connsiteX5" fmla="*/ 703978 w 4101062"/>
              <a:gd name="connsiteY5" fmla="*/ 1279901 h 4254341"/>
              <a:gd name="connsiteX6" fmla="*/ 1240006 w 4101062"/>
              <a:gd name="connsiteY6" fmla="*/ 1878991 h 4254341"/>
              <a:gd name="connsiteX7" fmla="*/ 1303068 w 4101062"/>
              <a:gd name="connsiteY7" fmla="*/ 2299404 h 4254341"/>
              <a:gd name="connsiteX8" fmla="*/ 220502 w 4101062"/>
              <a:gd name="connsiteY8" fmla="*/ 2225832 h 4254341"/>
              <a:gd name="connsiteX9" fmla="*/ 83868 w 4101062"/>
              <a:gd name="connsiteY9" fmla="*/ 2866963 h 4254341"/>
              <a:gd name="connsiteX10" fmla="*/ 1218985 w 4101062"/>
              <a:gd name="connsiteY10" fmla="*/ 3182273 h 4254341"/>
              <a:gd name="connsiteX11" fmla="*/ 1124392 w 4101062"/>
              <a:gd name="connsiteY11" fmla="*/ 3571156 h 4254341"/>
              <a:gd name="connsiteX12" fmla="*/ 924695 w 4101062"/>
              <a:gd name="connsiteY12" fmla="*/ 3686770 h 4254341"/>
              <a:gd name="connsiteX13" fmla="*/ 1324088 w 4101062"/>
              <a:gd name="connsiteY13" fmla="*/ 3886466 h 4254341"/>
              <a:gd name="connsiteX14" fmla="*/ 1576337 w 4101062"/>
              <a:gd name="connsiteY14" fmla="*/ 3823404 h 4254341"/>
              <a:gd name="connsiteX15" fmla="*/ 1818075 w 4101062"/>
              <a:gd name="connsiteY15" fmla="*/ 3960039 h 4254341"/>
              <a:gd name="connsiteX16" fmla="*/ 1996750 w 4101062"/>
              <a:gd name="connsiteY16" fmla="*/ 4222797 h 4254341"/>
              <a:gd name="connsiteX17" fmla="*/ 2448695 w 4101062"/>
              <a:gd name="connsiteY17" fmla="*/ 4222797 h 4254341"/>
              <a:gd name="connsiteX18" fmla="*/ 2764006 w 4101062"/>
              <a:gd name="connsiteY18" fmla="*/ 3981059 h 4254341"/>
              <a:gd name="connsiteX19" fmla="*/ 2995233 w 4101062"/>
              <a:gd name="connsiteY19" fmla="*/ 3949528 h 4254341"/>
              <a:gd name="connsiteX20" fmla="*/ 3016254 w 4101062"/>
              <a:gd name="connsiteY20" fmla="*/ 3655239 h 4254341"/>
              <a:gd name="connsiteX21" fmla="*/ 3194930 w 4101062"/>
              <a:gd name="connsiteY21" fmla="*/ 3224315 h 4254341"/>
              <a:gd name="connsiteX22" fmla="*/ 3972695 w 4101062"/>
              <a:gd name="connsiteY22" fmla="*/ 3045639 h 4254341"/>
              <a:gd name="connsiteX23" fmla="*/ 3909633 w 4101062"/>
              <a:gd name="connsiteY23" fmla="*/ 1742356 h 4254341"/>
              <a:gd name="connsiteX24" fmla="*/ 4046268 w 4101062"/>
              <a:gd name="connsiteY24" fmla="*/ 827956 h 4254341"/>
              <a:gd name="connsiteX25" fmla="*/ 3962185 w 4101062"/>
              <a:gd name="connsiteY25" fmla="*/ 71211 h 4254341"/>
              <a:gd name="connsiteX26" fmla="*/ 2574819 w 4101062"/>
              <a:gd name="connsiteY26" fmla="*/ 71211 h 4254341"/>
              <a:gd name="connsiteX27" fmla="*/ 2270019 w 4101062"/>
              <a:gd name="connsiteY27" fmla="*/ 418052 h 4254341"/>
              <a:gd name="connsiteX28" fmla="*/ 2238488 w 4101062"/>
              <a:gd name="connsiteY28" fmla="*/ 1153777 h 4254341"/>
              <a:gd name="connsiteX29" fmla="*/ 1996750 w 4101062"/>
              <a:gd name="connsiteY29" fmla="*/ 1290412 h 425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a:solidFill>
              <a:schemeClr val="accent1">
                <a:shade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21" name="TextBox 620">
            <a:extLst>
              <a:ext uri="{FF2B5EF4-FFF2-40B4-BE49-F238E27FC236}">
                <a16:creationId xmlns:a16="http://schemas.microsoft.com/office/drawing/2014/main" id="{F54D9C83-852F-4852-BCED-EF93676055EA}"/>
              </a:ext>
            </a:extLst>
          </p:cNvPr>
          <p:cNvSpPr txBox="1"/>
          <p:nvPr/>
        </p:nvSpPr>
        <p:spPr>
          <a:xfrm>
            <a:off x="4836911" y="5728012"/>
            <a:ext cx="3876382" cy="707886"/>
          </a:xfrm>
          <a:prstGeom prst="rect">
            <a:avLst/>
          </a:prstGeom>
          <a:noFill/>
        </p:spPr>
        <p:txBody>
          <a:bodyPr wrap="none" rtlCol="0">
            <a:spAutoFit/>
          </a:bodyPr>
          <a:lstStyle/>
          <a:p>
            <a:r>
              <a:rPr lang="en-US" sz="4000"/>
              <a:t>Network or host?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dissolve">
                                      <p:cBhvr>
                                        <p:cTn id="7" dur="500"/>
                                        <p:tgtEl>
                                          <p:spTgt spid="2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20"/>
                                        </p:tgtEl>
                                        <p:attrNameLst>
                                          <p:attrName>style.visibility</p:attrName>
                                        </p:attrNameLst>
                                      </p:cBhvr>
                                      <p:to>
                                        <p:strVal val="visible"/>
                                      </p:to>
                                    </p:set>
                                    <p:animEffect transition="in" filter="dissolve">
                                      <p:cBhvr>
                                        <p:cTn id="10" dur="500"/>
                                        <p:tgtEl>
                                          <p:spTgt spid="620"/>
                                        </p:tgtEl>
                                      </p:cBhvr>
                                    </p:animEffect>
                                  </p:childTnLst>
                                </p:cTn>
                              </p:par>
                              <p:par>
                                <p:cTn id="11" presetID="9" presetClass="exit" presetSubtype="0" fill="hold" grpId="0" nodeType="withEffect">
                                  <p:stCondLst>
                                    <p:cond delay="0"/>
                                  </p:stCondLst>
                                  <p:childTnLst>
                                    <p:animEffect transition="out" filter="dissolve">
                                      <p:cBhvr>
                                        <p:cTn id="12" dur="500"/>
                                        <p:tgtEl>
                                          <p:spTgt spid="171"/>
                                        </p:tgtEl>
                                      </p:cBhvr>
                                    </p:animEffect>
                                    <p:set>
                                      <p:cBhvr>
                                        <p:cTn id="13" dur="1" fill="hold">
                                          <p:stCondLst>
                                            <p:cond delay="499"/>
                                          </p:stCondLst>
                                        </p:cTn>
                                        <p:tgtEl>
                                          <p:spTgt spid="17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6"/>
                                        </p:tgtEl>
                                        <p:attrNameLst>
                                          <p:attrName>style.visibility</p:attrName>
                                        </p:attrNameLst>
                                      </p:cBhvr>
                                      <p:to>
                                        <p:strVal val="visible"/>
                                      </p:to>
                                    </p:set>
                                    <p:animEffect transition="in" filter="dissolve">
                                      <p:cBhvr>
                                        <p:cTn id="18" dur="500"/>
                                        <p:tgtEl>
                                          <p:spTgt spid="456"/>
                                        </p:tgtEl>
                                      </p:cBhvr>
                                    </p:animEffect>
                                  </p:childTnLst>
                                </p:cTn>
                              </p:par>
                              <p:par>
                                <p:cTn id="19" presetID="9" presetClass="entr" presetSubtype="0" fill="hold" grpId="1"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dissolve">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dissolve">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dissolve">
                                      <p:cBhvr>
                                        <p:cTn id="31" dur="500"/>
                                        <p:tgtEl>
                                          <p:spTgt spid="172"/>
                                        </p:tgtEl>
                                      </p:cBhvr>
                                    </p:animEffect>
                                  </p:childTnLst>
                                </p:cTn>
                              </p:par>
                              <p:par>
                                <p:cTn id="32" presetID="9" presetClass="exit" presetSubtype="0" fill="hold" grpId="1" nodeType="withEffect">
                                  <p:stCondLst>
                                    <p:cond delay="0"/>
                                  </p:stCondLst>
                                  <p:childTnLst>
                                    <p:animEffect transition="out" filter="dissolve">
                                      <p:cBhvr>
                                        <p:cTn id="33" dur="500"/>
                                        <p:tgtEl>
                                          <p:spTgt spid="620"/>
                                        </p:tgtEl>
                                      </p:cBhvr>
                                    </p:animEffect>
                                    <p:set>
                                      <p:cBhvr>
                                        <p:cTn id="34" dur="1" fill="hold">
                                          <p:stCondLst>
                                            <p:cond delay="499"/>
                                          </p:stCondLst>
                                        </p:cTn>
                                        <p:tgtEl>
                                          <p:spTgt spid="6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1" grpId="1" animBg="1"/>
      <p:bldP spid="620" grpId="0" animBg="1"/>
      <p:bldP spid="62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e following information is given in the table: &#10;The table is divided into two columns; Type of Attack and Known to Cryptanalyst.&#10;1. &#10;a. Type of Attack: Ciphertext Only&#10;b. Known to Cryptanalyst: &#10;i. Encryption algorithm&#10;ii. Ciphertext&#10;2. &#10;a. Type of Attack: Known Plaintext&#10;b. Known to Cryptanalyst: &#10;i. Encryption algorithm&#10;ii. Ciphertext&#10;iii. One or more plaintext-ciphertext pairs formed with the secret key&#10;&#10;3. &#10;a. Type of Attack: Chosen Plaintext&#10;b. Known to Cryptanalyst: &#10;i. Encryption algorithm&#10;ii. Ciphertext&#10;iii. Plaintext message chosen by cryptanalyst, together with its corresponding ciphertext generated with the secret key.&#10;&#10;4. &#10;a. Type of Attack: Chosen Ciphertext&#10;b. Known to Cryptanalyst: &#10;i. Encryption algorithm&#10;ii. Ciphertext&#10;iii. Ciphertext chosen by cryptanalyst, together with its corresponding decrypted plaintext generated with the secret key&#10;5. &#10;a. Type of Attack: Chosen Text&#10;b. Known to Cryptanalyst: &#10;i. Encryption algorithm&#10;ii. Ciphertext&#10;iii. Plaintext message chosen by the cryptanalyst, together with its corresponding ciphertext generated with the secret key. &#10;iv. Ciphertext chosen by cryptanalyst, together with its corresponding decrypted plaintext generated with the secret key&#10;"/>
          <p:cNvSpPr>
            <a:spLocks noGrp="1"/>
          </p:cNvSpPr>
          <p:nvPr>
            <p:ph type="title"/>
          </p:nvPr>
        </p:nvSpPr>
        <p:spPr>
          <a:xfrm>
            <a:off x="1271464" y="0"/>
            <a:ext cx="7416824" cy="906000"/>
          </a:xfrm>
        </p:spPr>
        <p:txBody>
          <a:bodyPr wrap="square">
            <a:noAutofit/>
          </a:bodyPr>
          <a:lstStyle/>
          <a:p>
            <a:r>
              <a:rPr lang="en-GB" altLang="en-US" sz="3600"/>
              <a:t>Terminologies</a:t>
            </a:r>
            <a:endParaRPr lang="en-US" sz="3600"/>
          </a:p>
        </p:txBody>
      </p:sp>
      <p:graphicFrame>
        <p:nvGraphicFramePr>
          <p:cNvPr id="3" name="Table 2"/>
          <p:cNvGraphicFramePr>
            <a:graphicFrameLocks noGrp="1"/>
          </p:cNvGraphicFramePr>
          <p:nvPr>
            <p:extLst>
              <p:ext uri="{D42A27DB-BD31-4B8C-83A1-F6EECF244321}">
                <p14:modId xmlns:p14="http://schemas.microsoft.com/office/powerpoint/2010/main" val="2981320409"/>
              </p:ext>
            </p:extLst>
          </p:nvPr>
        </p:nvGraphicFramePr>
        <p:xfrm>
          <a:off x="290763" y="972552"/>
          <a:ext cx="11616992" cy="5827991"/>
        </p:xfrm>
        <a:graphic>
          <a:graphicData uri="http://schemas.openxmlformats.org/drawingml/2006/table">
            <a:tbl>
              <a:tblPr firstRow="1" bandRow="1">
                <a:tableStyleId>{3B4B98B0-60AC-42C2-AFA5-B58CD77FA1E5}</a:tableStyleId>
              </a:tblPr>
              <a:tblGrid>
                <a:gridCol w="2280633">
                  <a:extLst>
                    <a:ext uri="{9D8B030D-6E8A-4147-A177-3AD203B41FA5}">
                      <a16:colId xmlns:a16="http://schemas.microsoft.com/office/drawing/2014/main" val="20000"/>
                    </a:ext>
                  </a:extLst>
                </a:gridCol>
                <a:gridCol w="9336359">
                  <a:extLst>
                    <a:ext uri="{9D8B030D-6E8A-4147-A177-3AD203B41FA5}">
                      <a16:colId xmlns:a16="http://schemas.microsoft.com/office/drawing/2014/main" val="20001"/>
                    </a:ext>
                  </a:extLst>
                </a:gridCol>
              </a:tblGrid>
              <a:tr h="350564">
                <a:tc>
                  <a:txBody>
                    <a:bodyPr/>
                    <a:lstStyle/>
                    <a:p>
                      <a:pPr algn="ctr"/>
                      <a:r>
                        <a:rPr lang="en-IN" sz="1700" b="1" i="0" u="none" strike="noStrike" kern="1200" baseline="0">
                          <a:solidFill>
                            <a:schemeClr val="bg1"/>
                          </a:solidFill>
                          <a:latin typeface="+mn-lt"/>
                          <a:ea typeface="+mn-ea"/>
                          <a:cs typeface="+mn-cs"/>
                        </a:rPr>
                        <a:t>Type of Attack</a:t>
                      </a:r>
                      <a:endParaRPr lang="en-IN" sz="170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rgbClr val="007FA3"/>
                    </a:solidFill>
                  </a:tcPr>
                </a:tc>
                <a:tc>
                  <a:txBody>
                    <a:bodyPr/>
                    <a:lstStyle/>
                    <a:p>
                      <a:pPr algn="ctr"/>
                      <a:r>
                        <a:rPr lang="en-IN" sz="1700" b="1" i="0" u="none" strike="noStrike" kern="1200" baseline="0">
                          <a:solidFill>
                            <a:schemeClr val="bg1"/>
                          </a:solidFill>
                          <a:latin typeface="+mn-lt"/>
                          <a:ea typeface="+mn-ea"/>
                          <a:cs typeface="+mn-cs"/>
                        </a:rPr>
                        <a:t>Known to Cryptanalyst</a:t>
                      </a:r>
                      <a:endParaRPr lang="en-IN" sz="170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10000"/>
                  </a:ext>
                </a:extLst>
              </a:tr>
              <a:tr h="581037">
                <a:tc>
                  <a:txBody>
                    <a:bodyPr/>
                    <a:lstStyle/>
                    <a:p>
                      <a:pPr algn="l"/>
                      <a:r>
                        <a:rPr lang="en-IN" sz="1700" b="0" i="0" u="none" strike="noStrike" kern="1200" baseline="0">
                          <a:solidFill>
                            <a:schemeClr val="tx1"/>
                          </a:solidFill>
                          <a:latin typeface="+mn-lt"/>
                          <a:ea typeface="+mn-ea"/>
                          <a:cs typeface="+mn-cs"/>
                        </a:rPr>
                        <a:t>Ciphertext Only</a:t>
                      </a:r>
                      <a:endParaRPr lang="en-IN" sz="170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marL="171450" indent="-171450" algn="l">
                        <a:buFont typeface="Arial" panose="020B0604020202020204" pitchFamily="34" charset="0"/>
                        <a:buChar char="•"/>
                      </a:pPr>
                      <a:r>
                        <a:rPr lang="en-IN" sz="1700" b="0" i="0" u="none" strike="noStrike" kern="1200" baseline="0">
                          <a:solidFill>
                            <a:schemeClr val="tx1"/>
                          </a:solidFill>
                          <a:latin typeface="+mn-lt"/>
                          <a:ea typeface="+mn-ea"/>
                          <a:cs typeface="+mn-cs"/>
                        </a:rPr>
                        <a:t>Encryption algorithm</a:t>
                      </a:r>
                    </a:p>
                    <a:p>
                      <a:pPr marL="171450" indent="-171450" algn="l">
                        <a:buFont typeface="Arial" panose="020B0604020202020204" pitchFamily="34" charset="0"/>
                        <a:buChar char="•"/>
                      </a:pPr>
                      <a:r>
                        <a:rPr lang="en-IN" sz="1700" b="0" i="0" u="none" strike="noStrike" kern="1200" baseline="0">
                          <a:solidFill>
                            <a:schemeClr val="tx1"/>
                          </a:solidFill>
                          <a:latin typeface="+mn-lt"/>
                          <a:ea typeface="+mn-ea"/>
                          <a:cs typeface="+mn-cs"/>
                        </a:rPr>
                        <a:t>Ciphertext</a:t>
                      </a:r>
                      <a:endParaRPr lang="en-IN" sz="170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1"/>
                  </a:ext>
                </a:extLst>
              </a:tr>
              <a:tr h="966387">
                <a:tc>
                  <a:txBody>
                    <a:bodyPr/>
                    <a:lstStyle/>
                    <a:p>
                      <a:pPr algn="l"/>
                      <a:r>
                        <a:rPr lang="en-IN" sz="1700" b="0" i="0" u="none" strike="noStrike" kern="1200" baseline="0">
                          <a:solidFill>
                            <a:schemeClr val="tx1"/>
                          </a:solidFill>
                          <a:latin typeface="+mn-lt"/>
                          <a:ea typeface="+mn-ea"/>
                          <a:cs typeface="+mn-cs"/>
                        </a:rPr>
                        <a:t>Known Plaintext</a:t>
                      </a:r>
                      <a:endParaRPr lang="en-IN" sz="170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pPr marL="171450" indent="-171450" algn="l">
                        <a:buFont typeface="Arial" panose="020B0604020202020204" pitchFamily="34" charset="0"/>
                        <a:buChar char="•"/>
                      </a:pPr>
                      <a:r>
                        <a:rPr lang="en-IN" sz="1700"/>
                        <a:t>Encryption algorithm</a:t>
                      </a:r>
                    </a:p>
                    <a:p>
                      <a:pPr marL="171450" indent="-171450" algn="l">
                        <a:buFont typeface="Arial" panose="020B0604020202020204" pitchFamily="34" charset="0"/>
                        <a:buChar char="•"/>
                      </a:pPr>
                      <a:r>
                        <a:rPr lang="en-IN" sz="1700"/>
                        <a:t>Ciphertext</a:t>
                      </a:r>
                    </a:p>
                    <a:p>
                      <a:pPr marL="171450" indent="-171450" algn="l">
                        <a:buFont typeface="Arial" panose="020B0604020202020204" pitchFamily="34" charset="0"/>
                        <a:buChar char="•"/>
                      </a:pPr>
                      <a:r>
                        <a:rPr lang="en-IN" sz="1700"/>
                        <a:t>One or more plaintext–ciphertext pairs formed with the secret key</a:t>
                      </a:r>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2"/>
                  </a:ext>
                </a:extLst>
              </a:tr>
              <a:tr h="1074918">
                <a:tc>
                  <a:txBody>
                    <a:bodyPr/>
                    <a:lstStyle/>
                    <a:p>
                      <a:pPr algn="l"/>
                      <a:r>
                        <a:rPr lang="en-IN" sz="1700" b="0" i="0" u="none" strike="noStrike" kern="1200" baseline="0">
                          <a:solidFill>
                            <a:schemeClr val="tx1"/>
                          </a:solidFill>
                          <a:latin typeface="+mn-lt"/>
                          <a:ea typeface="+mn-ea"/>
                          <a:cs typeface="+mn-cs"/>
                        </a:rPr>
                        <a:t>Chosen Plaintext</a:t>
                      </a:r>
                      <a:endParaRPr lang="en-IN" sz="170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pPr marL="171450" indent="-171450" algn="l">
                        <a:buFont typeface="Arial" panose="020B0604020202020204" pitchFamily="34" charset="0"/>
                        <a:buChar char="•"/>
                      </a:pPr>
                      <a:r>
                        <a:rPr lang="en-IN" sz="1700"/>
                        <a:t>Encryption algorithm</a:t>
                      </a:r>
                    </a:p>
                    <a:p>
                      <a:pPr marL="171450" indent="-171450" algn="l">
                        <a:buFont typeface="Arial" panose="020B0604020202020204" pitchFamily="34" charset="0"/>
                        <a:buChar char="•"/>
                      </a:pPr>
                      <a:r>
                        <a:rPr lang="en-IN" sz="1700"/>
                        <a:t>Ciphertext</a:t>
                      </a:r>
                    </a:p>
                    <a:p>
                      <a:pPr marL="171450" indent="-171450" algn="l">
                        <a:buFont typeface="Arial" panose="020B0604020202020204" pitchFamily="34" charset="0"/>
                        <a:buChar char="•"/>
                      </a:pPr>
                      <a:r>
                        <a:rPr lang="en-IN" sz="1700"/>
                        <a:t>Plaintext message chosen by cryptanalyst, together with its corresponding </a:t>
                      </a:r>
                      <a:r>
                        <a:rPr lang="en-IN" sz="1700" err="1"/>
                        <a:t>ciphertext</a:t>
                      </a:r>
                      <a:r>
                        <a:rPr lang="en-IN" sz="1700"/>
                        <a:t> generated with the secret key</a:t>
                      </a:r>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3"/>
                  </a:ext>
                </a:extLst>
              </a:tr>
              <a:tr h="1074918">
                <a:tc>
                  <a:txBody>
                    <a:bodyPr/>
                    <a:lstStyle/>
                    <a:p>
                      <a:pPr algn="l"/>
                      <a:r>
                        <a:rPr lang="en-IN" sz="1700" b="0" i="0" u="none" strike="noStrike" kern="1200" baseline="0">
                          <a:solidFill>
                            <a:schemeClr val="tx1"/>
                          </a:solidFill>
                          <a:latin typeface="+mn-lt"/>
                          <a:ea typeface="+mn-ea"/>
                          <a:cs typeface="+mn-cs"/>
                        </a:rPr>
                        <a:t>Chosen Ciphertext</a:t>
                      </a:r>
                      <a:endParaRPr lang="en-IN" sz="170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pPr marL="171450" indent="-171450" algn="l">
                        <a:buFont typeface="Arial" panose="020B0604020202020204" pitchFamily="34" charset="0"/>
                        <a:buChar char="•"/>
                      </a:pPr>
                      <a:r>
                        <a:rPr lang="en-IN" sz="1700"/>
                        <a:t>Encryption algorithm</a:t>
                      </a:r>
                    </a:p>
                    <a:p>
                      <a:pPr marL="171450" indent="-171450" algn="l">
                        <a:buFont typeface="Arial" panose="020B0604020202020204" pitchFamily="34" charset="0"/>
                        <a:buChar char="•"/>
                      </a:pPr>
                      <a:r>
                        <a:rPr lang="en-IN" sz="1700"/>
                        <a:t>Ciphertext</a:t>
                      </a:r>
                    </a:p>
                    <a:p>
                      <a:pPr marL="171450" indent="-171450" algn="l">
                        <a:buFont typeface="Arial" panose="020B0604020202020204" pitchFamily="34" charset="0"/>
                        <a:buChar char="•"/>
                      </a:pPr>
                      <a:r>
                        <a:rPr lang="en-IN" sz="1700"/>
                        <a:t>Ciphertext chosen by cryptanalyst, together with its corresponding </a:t>
                      </a:r>
                      <a:r>
                        <a:rPr lang="en-IN" sz="1700">
                          <a:solidFill>
                            <a:srgbClr val="FF0000"/>
                          </a:solidFill>
                        </a:rPr>
                        <a:t>decrypted</a:t>
                      </a:r>
                      <a:r>
                        <a:rPr lang="en-IN" sz="1700" baseline="0">
                          <a:solidFill>
                            <a:srgbClr val="FF0000"/>
                          </a:solidFill>
                        </a:rPr>
                        <a:t> </a:t>
                      </a:r>
                      <a:r>
                        <a:rPr lang="en-IN" sz="1700"/>
                        <a:t>plaintext generated with the secret key</a:t>
                      </a:r>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4"/>
                  </a:ext>
                </a:extLst>
              </a:tr>
              <a:tr h="1568800">
                <a:tc>
                  <a:txBody>
                    <a:bodyPr/>
                    <a:lstStyle/>
                    <a:p>
                      <a:pPr algn="l"/>
                      <a:r>
                        <a:rPr lang="en-IN" sz="1700" b="0" i="0" u="none" strike="noStrike" kern="1200" baseline="0">
                          <a:solidFill>
                            <a:schemeClr val="tx1"/>
                          </a:solidFill>
                          <a:latin typeface="+mn-lt"/>
                          <a:ea typeface="+mn-ea"/>
                          <a:cs typeface="+mn-cs"/>
                        </a:rPr>
                        <a:t>Chosen Text</a:t>
                      </a:r>
                      <a:endParaRPr lang="en-IN" sz="170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pPr marL="171450" indent="-171450">
                        <a:buFont typeface="Arial" panose="020B0604020202020204" pitchFamily="34" charset="0"/>
                        <a:buChar char="•"/>
                      </a:pPr>
                      <a:r>
                        <a:rPr lang="en-IN" sz="1700" b="0" i="0" u="none" strike="noStrike" kern="1200" baseline="0">
                          <a:solidFill>
                            <a:schemeClr val="tx1"/>
                          </a:solidFill>
                          <a:latin typeface="+mn-lt"/>
                          <a:ea typeface="+mn-ea"/>
                          <a:cs typeface="+mn-cs"/>
                        </a:rPr>
                        <a:t>Encryption algorithm</a:t>
                      </a:r>
                    </a:p>
                    <a:p>
                      <a:pPr marL="171450" indent="-171450">
                        <a:buFont typeface="Arial" panose="020B0604020202020204" pitchFamily="34" charset="0"/>
                        <a:buChar char="•"/>
                      </a:pPr>
                      <a:r>
                        <a:rPr lang="en-IN" sz="1700" b="0" i="0" u="none" strike="noStrike" kern="1200" baseline="0">
                          <a:solidFill>
                            <a:schemeClr val="tx1"/>
                          </a:solidFill>
                          <a:latin typeface="+mn-lt"/>
                          <a:ea typeface="+mn-ea"/>
                          <a:cs typeface="+mn-cs"/>
                        </a:rPr>
                        <a:t>Ciphertext</a:t>
                      </a:r>
                    </a:p>
                    <a:p>
                      <a:pPr marL="171450" indent="-171450">
                        <a:buFont typeface="Arial" panose="020B0604020202020204" pitchFamily="34" charset="0"/>
                        <a:buChar char="•"/>
                      </a:pPr>
                      <a:r>
                        <a:rPr lang="en-IN" sz="1700" b="0" i="0" u="none" strike="noStrike" kern="1200" baseline="0">
                          <a:solidFill>
                            <a:schemeClr val="tx1"/>
                          </a:solidFill>
                          <a:latin typeface="+mn-lt"/>
                          <a:ea typeface="+mn-ea"/>
                          <a:cs typeface="+mn-cs"/>
                        </a:rPr>
                        <a:t>Plaintext message chosen by cryptanalyst, together with its corresponding </a:t>
                      </a:r>
                      <a:r>
                        <a:rPr lang="en-IN" sz="1700" b="0" i="0" u="none" strike="noStrike" kern="1200" baseline="0" err="1">
                          <a:solidFill>
                            <a:schemeClr val="tx1"/>
                          </a:solidFill>
                          <a:latin typeface="+mn-lt"/>
                          <a:ea typeface="+mn-ea"/>
                          <a:cs typeface="+mn-cs"/>
                        </a:rPr>
                        <a:t>ciphertext</a:t>
                      </a:r>
                      <a:r>
                        <a:rPr lang="en-IN" sz="1700" b="0" i="0" u="none" strike="noStrike" kern="1200" baseline="0">
                          <a:solidFill>
                            <a:schemeClr val="tx1"/>
                          </a:solidFill>
                          <a:latin typeface="+mn-lt"/>
                          <a:ea typeface="+mn-ea"/>
                          <a:cs typeface="+mn-cs"/>
                        </a:rPr>
                        <a:t> generated with the secret key</a:t>
                      </a:r>
                    </a:p>
                    <a:p>
                      <a:pPr marL="171450" indent="-171450">
                        <a:buFont typeface="Arial" panose="020B0604020202020204" pitchFamily="34" charset="0"/>
                        <a:buChar char="•"/>
                      </a:pPr>
                      <a:r>
                        <a:rPr lang="en-IN" sz="1700" b="0" i="0" u="none" strike="noStrike" kern="1200" baseline="0">
                          <a:solidFill>
                            <a:schemeClr val="tx1"/>
                          </a:solidFill>
                          <a:latin typeface="+mn-lt"/>
                          <a:ea typeface="+mn-ea"/>
                          <a:cs typeface="+mn-cs"/>
                        </a:rPr>
                        <a:t>Ciphertext chosen by cryptanalyst, together with its corresponding decrypted plaintext generated with the secret key</a:t>
                      </a:r>
                      <a:endParaRPr lang="en-IN" sz="170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0172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73360" y="1053354"/>
            <a:ext cx="11445280" cy="4751291"/>
          </a:xfrm>
        </p:spPr>
        <p:txBody>
          <a:bodyPr wrap="square">
            <a:spAutoFit/>
          </a:bodyPr>
          <a:lstStyle/>
          <a:p>
            <a:pPr>
              <a:lnSpc>
                <a:spcPct val="150000"/>
              </a:lnSpc>
            </a:pPr>
            <a:r>
              <a:rPr lang="en-AU" sz="2400"/>
              <a:t>Unconditionally secure</a:t>
            </a:r>
          </a:p>
          <a:p>
            <a:pPr lvl="1">
              <a:lnSpc>
                <a:spcPct val="150000"/>
              </a:lnSpc>
            </a:pPr>
            <a:r>
              <a:rPr lang="en-AU" sz="2400"/>
              <a:t>No matter how much time an opponent has, it is impossible for him or her to decrypt the </a:t>
            </a:r>
            <a:r>
              <a:rPr lang="en-AU" sz="2400" err="1"/>
              <a:t>ciphertext</a:t>
            </a:r>
            <a:r>
              <a:rPr lang="en-AU" sz="2400"/>
              <a:t> simply because the required information is not there</a:t>
            </a:r>
          </a:p>
          <a:p>
            <a:pPr>
              <a:lnSpc>
                <a:spcPct val="150000"/>
              </a:lnSpc>
            </a:pPr>
            <a:r>
              <a:rPr lang="en-AU" sz="2400"/>
              <a:t>Computationally secure</a:t>
            </a:r>
          </a:p>
          <a:p>
            <a:pPr lvl="1">
              <a:lnSpc>
                <a:spcPct val="150000"/>
              </a:lnSpc>
            </a:pPr>
            <a:r>
              <a:rPr lang="en-AU" sz="2400"/>
              <a:t>The cost of breaking the cipher exceeds the value of the encrypted information</a:t>
            </a:r>
          </a:p>
          <a:p>
            <a:pPr lvl="1">
              <a:lnSpc>
                <a:spcPct val="150000"/>
              </a:lnSpc>
            </a:pPr>
            <a:r>
              <a:rPr lang="en-AU" sz="2400"/>
              <a:t>The time required to break the cipher exceeds the useful lifetime of the information</a:t>
            </a:r>
          </a:p>
        </p:txBody>
      </p:sp>
      <p:pic>
        <p:nvPicPr>
          <p:cNvPr id="8" name="Picture Placeholder 7">
            <a:extLs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0661904" y="4869160"/>
            <a:ext cx="1530096" cy="1517904"/>
          </a:xfrm>
          <a:prstGeom prst="rect">
            <a:avLst/>
          </a:prstGeom>
          <a:noFill/>
          <a:ln>
            <a:noFill/>
          </a:ln>
        </p:spPr>
      </p:pic>
      <p:sp>
        <p:nvSpPr>
          <p:cNvPr id="7" name="Title 1" descr="The following information is given in the table: &#10;The table is divided into two columns; Type of Attack and Known to Cryptanalyst.&#10;1. &#10;a. Type of Attack: Ciphertext Only&#10;b. Known to Cryptanalyst: &#10;i. Encryption algorithm&#10;ii. Ciphertext&#10;2. &#10;a. Type of Attack: Known Plaintext&#10;b. Known to Cryptanalyst: &#10;i. Encryption algorithm&#10;ii. Ciphertext&#10;iii. One or more plaintext-ciphertext pairs formed with the secret key&#10;&#10;3. &#10;a. Type of Attack: Chosen Plaintext&#10;b. Known to Cryptanalyst: &#10;i. Encryption algorithm&#10;ii. Ciphertext&#10;iii. Plaintext message chosen by cryptanalyst, together with its corresponding ciphertext generated with the secret key.&#10;&#10;4. &#10;a. Type of Attack: Chosen Ciphertext&#10;b. Known to Cryptanalyst: &#10;i. Encryption algorithm&#10;ii. Ciphertext&#10;iii. Ciphertext chosen by cryptanalyst, together with its corresponding decrypted plaintext generated with the secret key&#10;5. &#10;a. Type of Attack: Chosen Text&#10;b. Known to Cryptanalyst: &#10;i. Encryption algorithm&#10;ii. Ciphertext&#10;iii. Plaintext message chosen by the cryptanalyst, together with its corresponding ciphertext generated with the secret key. &#10;iv. Ciphertext chosen by cryptanalyst, together with its corresponding decrypted plaintext generated with the secret key&#10;">
            <a:extLst>
              <a:ext uri="{FF2B5EF4-FFF2-40B4-BE49-F238E27FC236}">
                <a16:creationId xmlns:a16="http://schemas.microsoft.com/office/drawing/2014/main" id="{64DBF267-38D1-4A31-B608-8A6BA5585180}"/>
              </a:ext>
            </a:extLst>
          </p:cNvPr>
          <p:cNvSpPr>
            <a:spLocks noGrp="1"/>
          </p:cNvSpPr>
          <p:nvPr>
            <p:ph type="title"/>
          </p:nvPr>
        </p:nvSpPr>
        <p:spPr>
          <a:xfrm>
            <a:off x="1271464" y="-38911"/>
            <a:ext cx="7416824" cy="906000"/>
          </a:xfrm>
        </p:spPr>
        <p:txBody>
          <a:bodyPr wrap="square">
            <a:noAutofit/>
          </a:bodyPr>
          <a:lstStyle/>
          <a:p>
            <a:r>
              <a:rPr lang="en-GB" altLang="en-US" sz="3600"/>
              <a:t>Terminologies</a:t>
            </a:r>
            <a:endParaRPr lang="en-US" sz="3600"/>
          </a:p>
        </p:txBody>
      </p:sp>
    </p:spTree>
    <p:extLst>
      <p:ext uri="{BB962C8B-B14F-4D97-AF65-F5344CB8AC3E}">
        <p14:creationId xmlns:p14="http://schemas.microsoft.com/office/powerpoint/2010/main" val="31835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382688" y="991564"/>
            <a:ext cx="11401944" cy="5453021"/>
          </a:xfrm>
        </p:spPr>
        <p:txBody>
          <a:bodyPr wrap="square">
            <a:spAutoFit/>
          </a:bodyPr>
          <a:lstStyle/>
          <a:p>
            <a:pPr>
              <a:lnSpc>
                <a:spcPct val="150000"/>
              </a:lnSpc>
            </a:pPr>
            <a:r>
              <a:rPr lang="en-IN" sz="2400"/>
              <a:t>The term </a:t>
            </a:r>
            <a:r>
              <a:rPr lang="en-IN" sz="2400" i="1"/>
              <a:t>strong</a:t>
            </a:r>
            <a:r>
              <a:rPr lang="en-IN" sz="2400"/>
              <a:t> </a:t>
            </a:r>
            <a:r>
              <a:rPr lang="en-IN" sz="2400" i="1"/>
              <a:t>encryption</a:t>
            </a:r>
            <a:r>
              <a:rPr lang="en-IN" sz="2400"/>
              <a:t> refers to encryption schemes that make it impractically difficult for unauthorized persons or systems to gain access to plaintext that has been encrypted</a:t>
            </a:r>
          </a:p>
          <a:p>
            <a:pPr>
              <a:lnSpc>
                <a:spcPct val="150000"/>
              </a:lnSpc>
            </a:pPr>
            <a:r>
              <a:rPr lang="en-IN" sz="2400"/>
              <a:t>Properties that make an encryption algorithm strong are:</a:t>
            </a:r>
          </a:p>
          <a:p>
            <a:pPr lvl="1">
              <a:lnSpc>
                <a:spcPct val="150000"/>
              </a:lnSpc>
            </a:pPr>
            <a:r>
              <a:rPr lang="en-IN" sz="2400"/>
              <a:t>Appropriate choice of cryptographic algorithm</a:t>
            </a:r>
          </a:p>
          <a:p>
            <a:pPr lvl="1">
              <a:lnSpc>
                <a:spcPct val="150000"/>
              </a:lnSpc>
            </a:pPr>
            <a:r>
              <a:rPr lang="en-IN" sz="2400"/>
              <a:t>Use of sufficiently long key lengths</a:t>
            </a:r>
          </a:p>
          <a:p>
            <a:pPr lvl="1">
              <a:lnSpc>
                <a:spcPct val="150000"/>
              </a:lnSpc>
            </a:pPr>
            <a:r>
              <a:rPr lang="en-IN" sz="2400"/>
              <a:t>Appropriate choice of protocols</a:t>
            </a:r>
          </a:p>
          <a:p>
            <a:pPr lvl="1">
              <a:lnSpc>
                <a:spcPct val="150000"/>
              </a:lnSpc>
            </a:pPr>
            <a:r>
              <a:rPr lang="en-IN" sz="2400"/>
              <a:t>A well-engineered implementation</a:t>
            </a:r>
          </a:p>
          <a:p>
            <a:pPr lvl="1">
              <a:lnSpc>
                <a:spcPct val="150000"/>
              </a:lnSpc>
            </a:pPr>
            <a:r>
              <a:rPr lang="en-IN" sz="2400"/>
              <a:t>Absence of deliberately introduced hidden flaws</a:t>
            </a:r>
          </a:p>
        </p:txBody>
      </p:sp>
      <p:sp>
        <p:nvSpPr>
          <p:cNvPr id="5" name="Title 1" descr="The following information is given in the table: &#10;The table is divided into two columns; Type of Attack and Known to Cryptanalyst.&#10;1. &#10;a. Type of Attack: Ciphertext Only&#10;b. Known to Cryptanalyst: &#10;i. Encryption algorithm&#10;ii. Ciphertext&#10;2. &#10;a. Type of Attack: Known Plaintext&#10;b. Known to Cryptanalyst: &#10;i. Encryption algorithm&#10;ii. Ciphertext&#10;iii. One or more plaintext-ciphertext pairs formed with the secret key&#10;&#10;3. &#10;a. Type of Attack: Chosen Plaintext&#10;b. Known to Cryptanalyst: &#10;i. Encryption algorithm&#10;ii. Ciphertext&#10;iii. Plaintext message chosen by cryptanalyst, together with its corresponding ciphertext generated with the secret key.&#10;&#10;4. &#10;a. Type of Attack: Chosen Ciphertext&#10;b. Known to Cryptanalyst: &#10;i. Encryption algorithm&#10;ii. Ciphertext&#10;iii. Ciphertext chosen by cryptanalyst, together with its corresponding decrypted plaintext generated with the secret key&#10;5. &#10;a. Type of Attack: Chosen Text&#10;b. Known to Cryptanalyst: &#10;i. Encryption algorithm&#10;ii. Ciphertext&#10;iii. Plaintext message chosen by the cryptanalyst, together with its corresponding ciphertext generated with the secret key. &#10;iv. Ciphertext chosen by cryptanalyst, together with its corresponding decrypted plaintext generated with the secret key&#10;">
            <a:extLst>
              <a:ext uri="{FF2B5EF4-FFF2-40B4-BE49-F238E27FC236}">
                <a16:creationId xmlns:a16="http://schemas.microsoft.com/office/drawing/2014/main" id="{108C9DD5-0365-4C40-B213-B80B4615C5A6}"/>
              </a:ext>
            </a:extLst>
          </p:cNvPr>
          <p:cNvSpPr txBox="1">
            <a:spLocks/>
          </p:cNvSpPr>
          <p:nvPr/>
        </p:nvSpPr>
        <p:spPr bwMode="auto">
          <a:xfrm>
            <a:off x="1559496" y="-39585"/>
            <a:ext cx="7416824" cy="90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noAutofit/>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r>
              <a:rPr lang="en-GB" altLang="en-US" sz="3600" kern="0"/>
              <a:t>Terminologies</a:t>
            </a:r>
            <a:endParaRPr lang="en-US" sz="3600" kern="0"/>
          </a:p>
        </p:txBody>
      </p:sp>
    </p:spTree>
    <p:extLst>
      <p:ext uri="{BB962C8B-B14F-4D97-AF65-F5344CB8AC3E}">
        <p14:creationId xmlns:p14="http://schemas.microsoft.com/office/powerpoint/2010/main" val="1884561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simplified model illustrates flow, with steps listed below&#10;• Cap X from data block open parens plaintext close parens points as input to encryption algorithm with secret key cap K, shared by sender and recipient&#10;• Transmitted cipher text cap Y equals cap E open parens cap K, cap X close parens to decryption algorithm with K as secret key.&#10;• From this an arrow pointing to the right labelled as cap X equals cap D open parens K, cap Y close to data block open parens plaintext output close parens.&#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83432" y="1704508"/>
            <a:ext cx="10081119" cy="4536504"/>
          </a:xfrm>
          <a:prstGeom prst="rect">
            <a:avLst/>
          </a:prstGeom>
          <a:noFill/>
          <a:ln>
            <a:noFill/>
          </a:ln>
        </p:spPr>
      </p:pic>
      <p:sp>
        <p:nvSpPr>
          <p:cNvPr id="4" name="Title 3">
            <a:extLst>
              <a:ext uri="{FF2B5EF4-FFF2-40B4-BE49-F238E27FC236}">
                <a16:creationId xmlns:a16="http://schemas.microsoft.com/office/drawing/2014/main" id="{6D0BEEF7-523B-45D6-80BF-5A00BEE6F589}"/>
              </a:ext>
            </a:extLst>
          </p:cNvPr>
          <p:cNvSpPr>
            <a:spLocks noGrp="1"/>
          </p:cNvSpPr>
          <p:nvPr>
            <p:ph type="title"/>
          </p:nvPr>
        </p:nvSpPr>
        <p:spPr>
          <a:xfrm>
            <a:off x="1257781" y="107460"/>
            <a:ext cx="9002429" cy="799411"/>
          </a:xfrm>
        </p:spPr>
        <p:txBody>
          <a:bodyPr/>
          <a:lstStyle/>
          <a:p>
            <a:r>
              <a:rPr lang="en-GB" altLang="en-US"/>
              <a:t>Classical cipher systems </a:t>
            </a:r>
            <a:endParaRPr lang="en-US"/>
          </a:p>
        </p:txBody>
      </p:sp>
      <p:sp>
        <p:nvSpPr>
          <p:cNvPr id="7" name="Rectangle 2">
            <a:extLst>
              <a:ext uri="{FF2B5EF4-FFF2-40B4-BE49-F238E27FC236}">
                <a16:creationId xmlns:a16="http://schemas.microsoft.com/office/drawing/2014/main" id="{E9C520F6-698C-4EF7-A6BB-476BC298987E}"/>
              </a:ext>
            </a:extLst>
          </p:cNvPr>
          <p:cNvSpPr txBox="1">
            <a:spLocks noChangeArrowheads="1"/>
          </p:cNvSpPr>
          <p:nvPr/>
        </p:nvSpPr>
        <p:spPr bwMode="auto">
          <a:xfrm>
            <a:off x="623392" y="912345"/>
            <a:ext cx="691276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457200" indent="-457200" eaLnBrk="1" hangingPunct="1">
              <a:spcBef>
                <a:spcPct val="25000"/>
              </a:spcBef>
              <a:buFont typeface="Wingdings" panose="05000000000000000000" pitchFamily="2" charset="2"/>
              <a:buChar char="Ø"/>
            </a:pPr>
            <a:r>
              <a:rPr lang="en-GB" altLang="en-US" sz="3000" kern="0">
                <a:latin typeface="Tahoma" panose="020B0604030504040204" pitchFamily="34" charset="0"/>
                <a:ea typeface="Tahoma" panose="020B0604030504040204" pitchFamily="34" charset="0"/>
                <a:cs typeface="Tahoma" panose="020B0604030504040204" pitchFamily="34" charset="0"/>
              </a:rPr>
              <a:t>Symmetric cipher cryptosystems </a:t>
            </a:r>
          </a:p>
        </p:txBody>
      </p:sp>
    </p:spTree>
    <p:extLst>
      <p:ext uri="{BB962C8B-B14F-4D97-AF65-F5344CB8AC3E}">
        <p14:creationId xmlns:p14="http://schemas.microsoft.com/office/powerpoint/2010/main" val="1035825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1107518"/>
            <a:ext cx="10441160" cy="2708424"/>
          </a:xfrm>
        </p:spPr>
        <p:txBody>
          <a:bodyPr wrap="square">
            <a:spAutoFit/>
          </a:bodyPr>
          <a:lstStyle/>
          <a:p>
            <a:r>
              <a:rPr lang="en-US" sz="2600"/>
              <a:t>There are two requirements for secure use of conventional encryption:</a:t>
            </a:r>
          </a:p>
          <a:p>
            <a:pPr lvl="1">
              <a:spcBef>
                <a:spcPts val="2400"/>
              </a:spcBef>
            </a:pPr>
            <a:r>
              <a:rPr lang="en-US" sz="2600"/>
              <a:t>A strong encryption algorithm</a:t>
            </a:r>
          </a:p>
          <a:p>
            <a:pPr lvl="1">
              <a:spcBef>
                <a:spcPts val="2400"/>
              </a:spcBef>
            </a:pPr>
            <a:r>
              <a:rPr lang="en-US" sz="2600"/>
              <a:t>Sender and receiver must have obtained copies of </a:t>
            </a:r>
            <a:r>
              <a:rPr lang="en-US" sz="2600" b="1"/>
              <a:t>the secret key </a:t>
            </a:r>
            <a:r>
              <a:rPr lang="en-US" sz="2600"/>
              <a:t>in a secure fashion and must keep the key secure</a:t>
            </a:r>
            <a:endParaRPr lang="en-AU" sz="2600"/>
          </a:p>
        </p:txBody>
      </p:sp>
      <p:pic>
        <p:nvPicPr>
          <p:cNvPr id="11" name="Picture Placeholder 10">
            <a:extLs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7535487" y="4493583"/>
            <a:ext cx="2670048" cy="1822704"/>
          </a:xfrm>
          <a:prstGeom prst="rect">
            <a:avLst/>
          </a:prstGeom>
          <a:noFill/>
          <a:ln>
            <a:noFill/>
          </a:ln>
        </p:spPr>
      </p:pic>
      <p:sp>
        <p:nvSpPr>
          <p:cNvPr id="10" name="Title 3">
            <a:extLst>
              <a:ext uri="{FF2B5EF4-FFF2-40B4-BE49-F238E27FC236}">
                <a16:creationId xmlns:a16="http://schemas.microsoft.com/office/drawing/2014/main" id="{74EEBF2B-3630-405B-966F-C79C5234D71D}"/>
              </a:ext>
            </a:extLst>
          </p:cNvPr>
          <p:cNvSpPr>
            <a:spLocks noGrp="1"/>
          </p:cNvSpPr>
          <p:nvPr>
            <p:ph type="title"/>
          </p:nvPr>
        </p:nvSpPr>
        <p:spPr>
          <a:xfrm>
            <a:off x="1487488" y="37823"/>
            <a:ext cx="7702550" cy="792163"/>
          </a:xfrm>
        </p:spPr>
        <p:txBody>
          <a:bodyPr/>
          <a:lstStyle/>
          <a:p>
            <a:r>
              <a:rPr lang="en-GB" altLang="en-US"/>
              <a:t>Classical cipher systems </a:t>
            </a:r>
            <a:endParaRPr lang="en-US"/>
          </a:p>
        </p:txBody>
      </p:sp>
    </p:spTree>
    <p:extLst>
      <p:ext uri="{BB962C8B-B14F-4D97-AF65-F5344CB8AC3E}">
        <p14:creationId xmlns:p14="http://schemas.microsoft.com/office/powerpoint/2010/main" val="183766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model illustrates flow with steps summarized below.&#10;&#10;• X leads from message source to encryption algorithm, which receives input from key source.&#10;• Y=E(K, X) leads to decryption algorithm, with flow also to cryptanalyst, which produces X hat and K hat.&#10;• The key source also sends K through secure channel to decryption algorithm.&#10;• Decryption algorithm sends X to destination.&#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71464" y="1001488"/>
            <a:ext cx="10153500" cy="5379840"/>
          </a:xfrm>
          <a:prstGeom prst="rect">
            <a:avLst/>
          </a:prstGeom>
          <a:noFill/>
          <a:ln>
            <a:noFill/>
          </a:ln>
        </p:spPr>
      </p:pic>
      <p:sp>
        <p:nvSpPr>
          <p:cNvPr id="6" name="Title 3">
            <a:extLst>
              <a:ext uri="{FF2B5EF4-FFF2-40B4-BE49-F238E27FC236}">
                <a16:creationId xmlns:a16="http://schemas.microsoft.com/office/drawing/2014/main" id="{26591E58-588C-48A8-A9D6-434F6A2F2B26}"/>
              </a:ext>
            </a:extLst>
          </p:cNvPr>
          <p:cNvSpPr>
            <a:spLocks noGrp="1"/>
          </p:cNvSpPr>
          <p:nvPr>
            <p:ph type="title"/>
          </p:nvPr>
        </p:nvSpPr>
        <p:spPr>
          <a:xfrm>
            <a:off x="1487488" y="137317"/>
            <a:ext cx="7702550" cy="792163"/>
          </a:xfrm>
        </p:spPr>
        <p:txBody>
          <a:bodyPr/>
          <a:lstStyle/>
          <a:p>
            <a:r>
              <a:rPr lang="en-GB" altLang="en-US"/>
              <a:t>Classical cipher systems </a:t>
            </a:r>
            <a:endParaRPr lang="en-US"/>
          </a:p>
        </p:txBody>
      </p:sp>
    </p:spTree>
    <p:extLst>
      <p:ext uri="{BB962C8B-B14F-4D97-AF65-F5344CB8AC3E}">
        <p14:creationId xmlns:p14="http://schemas.microsoft.com/office/powerpoint/2010/main" val="64369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764" y="218551"/>
            <a:ext cx="7704856" cy="646321"/>
          </a:xfrm>
        </p:spPr>
        <p:txBody>
          <a:bodyPr wrap="square">
            <a:spAutoFit/>
          </a:bodyPr>
          <a:lstStyle/>
          <a:p>
            <a:r>
              <a:rPr lang="en-IN" altLang="en-US" sz="3600" b="1">
                <a:ea typeface="ヒラギノ角ゴ Pro W3" charset="-128"/>
              </a:rPr>
              <a:t>Clascical Ciphers</a:t>
            </a:r>
            <a:endParaRPr lang="en-US" sz="2800"/>
          </a:p>
        </p:txBody>
      </p:sp>
      <p:pic>
        <p:nvPicPr>
          <p:cNvPr id="8" name="Picture Placeholder 7">
            <a:extLs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9083135" y="5228467"/>
            <a:ext cx="1119352" cy="1087821"/>
          </a:xfrm>
          <a:prstGeom prst="rect">
            <a:avLst/>
          </a:prstGeom>
          <a:noFill/>
          <a:ln>
            <a:noFill/>
          </a:ln>
        </p:spPr>
      </p:pic>
      <p:sp>
        <p:nvSpPr>
          <p:cNvPr id="9" name="Content Placeholder 3">
            <a:extLst>
              <a:ext uri="{FF2B5EF4-FFF2-40B4-BE49-F238E27FC236}">
                <a16:creationId xmlns:a16="http://schemas.microsoft.com/office/drawing/2014/main" id="{D2C7F64D-D50E-4A57-8139-2B4C03026C82}"/>
              </a:ext>
            </a:extLst>
          </p:cNvPr>
          <p:cNvSpPr>
            <a:spLocks noGrp="1"/>
          </p:cNvSpPr>
          <p:nvPr>
            <p:ph idx="1"/>
          </p:nvPr>
        </p:nvSpPr>
        <p:spPr>
          <a:xfrm>
            <a:off x="551384" y="1052736"/>
            <a:ext cx="8229600" cy="4274750"/>
          </a:xfrm>
        </p:spPr>
        <p:txBody>
          <a:bodyPr>
            <a:spAutoFit/>
          </a:bodyPr>
          <a:lstStyle/>
          <a:p>
            <a:pPr>
              <a:lnSpc>
                <a:spcPct val="150000"/>
              </a:lnSpc>
            </a:pPr>
            <a:r>
              <a:rPr lang="en-IN" altLang="en-US" sz="2800" b="1">
                <a:ea typeface="ヒラギノ角ゴ Pro W3" charset="-128"/>
              </a:rPr>
              <a:t>Substitution</a:t>
            </a:r>
            <a:r>
              <a:rPr lang="en-IN" altLang="en-US" sz="2800">
                <a:ea typeface="ヒラギノ角ゴ Pro W3" charset="-128"/>
              </a:rPr>
              <a:t> Techniques</a:t>
            </a:r>
          </a:p>
          <a:p>
            <a:pPr lvl="1">
              <a:lnSpc>
                <a:spcPct val="150000"/>
              </a:lnSpc>
            </a:pPr>
            <a:r>
              <a:rPr lang="en-IN" altLang="en-US" sz="2800">
                <a:ea typeface="ヒラギノ角ゴ Pro W3" charset="-128"/>
              </a:rPr>
              <a:t>Monoalphabetic cipher</a:t>
            </a:r>
          </a:p>
          <a:p>
            <a:pPr lvl="1">
              <a:lnSpc>
                <a:spcPct val="150000"/>
              </a:lnSpc>
            </a:pPr>
            <a:r>
              <a:rPr lang="en-IN" altLang="en-US" sz="2800">
                <a:ea typeface="ヒラギノ角ゴ Pro W3" charset="-128"/>
              </a:rPr>
              <a:t>Polyalphabetic cipher</a:t>
            </a:r>
          </a:p>
          <a:p>
            <a:pPr>
              <a:lnSpc>
                <a:spcPct val="150000"/>
              </a:lnSpc>
            </a:pPr>
            <a:r>
              <a:rPr lang="en-AU" sz="2800" b="1"/>
              <a:t>Transposition</a:t>
            </a:r>
            <a:r>
              <a:rPr lang="en-AU" sz="2800"/>
              <a:t> </a:t>
            </a:r>
            <a:r>
              <a:rPr lang="en-IN" altLang="en-US" sz="2800">
                <a:ea typeface="ヒラギノ角ゴ Pro W3" charset="-128"/>
              </a:rPr>
              <a:t>Techniques</a:t>
            </a:r>
          </a:p>
          <a:p>
            <a:pPr marL="457200" lvl="1" indent="0">
              <a:lnSpc>
                <a:spcPct val="150000"/>
              </a:lnSpc>
              <a:buNone/>
            </a:pPr>
            <a:endParaRPr lang="en-IN" altLang="en-US" sz="2800">
              <a:ea typeface="ヒラギノ角ゴ Pro W3" charset="-128"/>
            </a:endParaRPr>
          </a:p>
          <a:p>
            <a:pPr marL="0" indent="0">
              <a:lnSpc>
                <a:spcPct val="150000"/>
              </a:lnSpc>
              <a:buNone/>
            </a:pPr>
            <a:endParaRPr lang="en-AU" sz="2600"/>
          </a:p>
        </p:txBody>
      </p:sp>
    </p:spTree>
    <p:extLst>
      <p:ext uri="{BB962C8B-B14F-4D97-AF65-F5344CB8AC3E}">
        <p14:creationId xmlns:p14="http://schemas.microsoft.com/office/powerpoint/2010/main" val="3440276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279" y="221169"/>
            <a:ext cx="7704856" cy="615543"/>
          </a:xfrm>
        </p:spPr>
        <p:txBody>
          <a:bodyPr wrap="square">
            <a:spAutoFit/>
          </a:bodyPr>
          <a:lstStyle/>
          <a:p>
            <a:pPr lvl="1"/>
            <a:r>
              <a:rPr lang="en-IN" altLang="en-US" sz="3400" b="1">
                <a:ea typeface="ヒラギノ角ゴ Pro W3" charset="-128"/>
              </a:rPr>
              <a:t>Monoalphabetic cipher</a:t>
            </a:r>
          </a:p>
        </p:txBody>
      </p:sp>
      <p:pic>
        <p:nvPicPr>
          <p:cNvPr id="8" name="Picture Placeholder 7">
            <a:extLs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9083135" y="5228467"/>
            <a:ext cx="1119352" cy="1087821"/>
          </a:xfrm>
          <a:prstGeom prst="rect">
            <a:avLst/>
          </a:prstGeom>
          <a:noFill/>
          <a:ln>
            <a:noFill/>
          </a:ln>
        </p:spPr>
      </p:pic>
      <p:sp>
        <p:nvSpPr>
          <p:cNvPr id="5" name="Content Placeholder 3">
            <a:extLst>
              <a:ext uri="{FF2B5EF4-FFF2-40B4-BE49-F238E27FC236}">
                <a16:creationId xmlns:a16="http://schemas.microsoft.com/office/drawing/2014/main" id="{2334BADB-F0AB-4FDB-B5AC-CE8DEB77F836}"/>
              </a:ext>
            </a:extLst>
          </p:cNvPr>
          <p:cNvSpPr txBox="1">
            <a:spLocks/>
          </p:cNvSpPr>
          <p:nvPr/>
        </p:nvSpPr>
        <p:spPr bwMode="auto">
          <a:xfrm>
            <a:off x="551384" y="1196752"/>
            <a:ext cx="9811745" cy="129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spAutoFit/>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1600">
                <a:solidFill>
                  <a:schemeClr val="tx1"/>
                </a:solidFill>
                <a:latin typeface="+mn-lt"/>
              </a:defRPr>
            </a:lvl2pPr>
            <a:lvl3pPr marL="1143000" indent="-228600" algn="l" rtl="0" eaLnBrk="0" fontAlgn="base" hangingPunct="0">
              <a:spcBef>
                <a:spcPct val="20000"/>
              </a:spcBef>
              <a:spcAft>
                <a:spcPct val="0"/>
              </a:spcAft>
              <a:buSzPct val="150000"/>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r>
              <a:rPr lang="en-US" sz="2600" b="1" kern="0"/>
              <a:t>Monoalphabetic cipher</a:t>
            </a:r>
            <a:r>
              <a:rPr lang="en-US" sz="2600" kern="0"/>
              <a:t>: each symbol (leter, number) in plain text is mapped to a fixed symbol (letter, number or any symbol) in ciphertext;</a:t>
            </a:r>
          </a:p>
        </p:txBody>
      </p:sp>
    </p:spTree>
    <p:extLst>
      <p:ext uri="{BB962C8B-B14F-4D97-AF65-F5344CB8AC3E}">
        <p14:creationId xmlns:p14="http://schemas.microsoft.com/office/powerpoint/2010/main" val="206572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497" y="1197410"/>
            <a:ext cx="7499176" cy="584765"/>
          </a:xfrm>
        </p:spPr>
        <p:txBody>
          <a:bodyPr wrap="square">
            <a:spAutoFit/>
          </a:bodyPr>
          <a:lstStyle/>
          <a:p>
            <a:r>
              <a:rPr lang="en-IN" altLang="en-US" sz="3200">
                <a:ea typeface="ヒラギノ角ゴ Pro W3" charset="-128"/>
              </a:rPr>
              <a:t>(1) Caesar Cipher</a:t>
            </a:r>
            <a:endParaRPr lang="en-US" sz="3200"/>
          </a:p>
        </p:txBody>
      </p:sp>
      <p:sp>
        <p:nvSpPr>
          <p:cNvPr id="4" name="Content Placeholder 3"/>
          <p:cNvSpPr>
            <a:spLocks noGrp="1"/>
          </p:cNvSpPr>
          <p:nvPr>
            <p:ph idx="1"/>
          </p:nvPr>
        </p:nvSpPr>
        <p:spPr>
          <a:xfrm>
            <a:off x="1663497" y="1845363"/>
            <a:ext cx="8153400" cy="904853"/>
          </a:xfrm>
        </p:spPr>
        <p:txBody>
          <a:bodyPr wrap="square">
            <a:spAutoFit/>
          </a:bodyPr>
          <a:lstStyle/>
          <a:p>
            <a:r>
              <a:rPr lang="en-US" sz="2400"/>
              <a:t>Simplest and earliest known use of a substitution cipher</a:t>
            </a:r>
          </a:p>
          <a:p>
            <a:r>
              <a:rPr lang="en-US" sz="2400"/>
              <a:t>Used by Julius Caesar</a:t>
            </a:r>
          </a:p>
        </p:txBody>
      </p:sp>
      <p:sp>
        <p:nvSpPr>
          <p:cNvPr id="3" name="Content Placeholder 2"/>
          <p:cNvSpPr>
            <a:spLocks noGrp="1"/>
          </p:cNvSpPr>
          <p:nvPr>
            <p:ph idx="13"/>
          </p:nvPr>
        </p:nvSpPr>
        <p:spPr>
          <a:xfrm>
            <a:off x="1545965" y="4950227"/>
            <a:ext cx="8505760" cy="904853"/>
          </a:xfrm>
        </p:spPr>
        <p:txBody>
          <a:bodyPr wrap="square">
            <a:spAutoFit/>
          </a:bodyPr>
          <a:lstStyle/>
          <a:p>
            <a:pPr>
              <a:buNone/>
            </a:pPr>
            <a:r>
              <a:rPr lang="en-US" sz="2400"/>
              <a:t>plain:   MEET   ME    AFTER   THE     TOGA     PARTY</a:t>
            </a:r>
          </a:p>
          <a:p>
            <a:pPr>
              <a:buNone/>
            </a:pPr>
            <a:r>
              <a:rPr lang="en-US" sz="2400"/>
              <a:t>cipher: JBBQ   JB      XCQBO  QEB     QLDX    MXOQV</a:t>
            </a:r>
          </a:p>
        </p:txBody>
      </p:sp>
      <p:sp>
        <p:nvSpPr>
          <p:cNvPr id="5" name="Title 1">
            <a:extLst>
              <a:ext uri="{FF2B5EF4-FFF2-40B4-BE49-F238E27FC236}">
                <a16:creationId xmlns:a16="http://schemas.microsoft.com/office/drawing/2014/main" id="{0DF8129E-B4A5-41DB-B31B-F2672B4A2233}"/>
              </a:ext>
            </a:extLst>
          </p:cNvPr>
          <p:cNvSpPr txBox="1">
            <a:spLocks/>
          </p:cNvSpPr>
          <p:nvPr/>
        </p:nvSpPr>
        <p:spPr bwMode="auto">
          <a:xfrm>
            <a:off x="1343472" y="188640"/>
            <a:ext cx="7704856"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r>
              <a:rPr lang="en-IN" altLang="en-US" sz="3600" b="1">
                <a:ea typeface="ヒラギノ角ゴ Pro W3" charset="-128"/>
              </a:rPr>
              <a:t>Monoalphabetic cipher</a:t>
            </a:r>
            <a:endParaRPr lang="en-US" sz="2800" kern="0"/>
          </a:p>
        </p:txBody>
      </p:sp>
      <p:pic>
        <p:nvPicPr>
          <p:cNvPr id="6" name="Picture 5">
            <a:extLst>
              <a:ext uri="{FF2B5EF4-FFF2-40B4-BE49-F238E27FC236}">
                <a16:creationId xmlns:a16="http://schemas.microsoft.com/office/drawing/2014/main" id="{6A443C87-D39E-433C-93BE-9190DE9D14B3}"/>
              </a:ext>
            </a:extLst>
          </p:cNvPr>
          <p:cNvPicPr>
            <a:picLocks noChangeAspect="1"/>
          </p:cNvPicPr>
          <p:nvPr/>
        </p:nvPicPr>
        <p:blipFill>
          <a:blip r:embed="rId3"/>
          <a:stretch>
            <a:fillRect/>
          </a:stretch>
        </p:blipFill>
        <p:spPr>
          <a:xfrm>
            <a:off x="1212173" y="3190668"/>
            <a:ext cx="9144000" cy="1365260"/>
          </a:xfrm>
          <a:prstGeom prst="rect">
            <a:avLst/>
          </a:prstGeom>
        </p:spPr>
      </p:pic>
      <p:sp>
        <p:nvSpPr>
          <p:cNvPr id="7" name="Title 1">
            <a:extLst>
              <a:ext uri="{FF2B5EF4-FFF2-40B4-BE49-F238E27FC236}">
                <a16:creationId xmlns:a16="http://schemas.microsoft.com/office/drawing/2014/main" id="{108A5261-91E8-4863-BD5F-A24871337070}"/>
              </a:ext>
            </a:extLst>
          </p:cNvPr>
          <p:cNvSpPr txBox="1">
            <a:spLocks/>
          </p:cNvSpPr>
          <p:nvPr/>
        </p:nvSpPr>
        <p:spPr bwMode="auto">
          <a:xfrm>
            <a:off x="1446312" y="2703770"/>
            <a:ext cx="7499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r>
              <a:rPr lang="en-IN" altLang="en-US" sz="3200" kern="0">
                <a:ea typeface="ヒラギノ角ゴ Pro W3" charset="-128"/>
              </a:rPr>
              <a:t>Key</a:t>
            </a:r>
            <a:endParaRPr lang="en-US" sz="3200" kern="0"/>
          </a:p>
        </p:txBody>
      </p:sp>
    </p:spTree>
    <p:extLst>
      <p:ext uri="{BB962C8B-B14F-4D97-AF65-F5344CB8AC3E}">
        <p14:creationId xmlns:p14="http://schemas.microsoft.com/office/powerpoint/2010/main" val="286587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100062"/>
            <a:ext cx="7682056" cy="648072"/>
          </a:xfrm>
        </p:spPr>
        <p:txBody>
          <a:bodyPr wrap="square">
            <a:spAutoFit/>
          </a:bodyPr>
          <a:lstStyle/>
          <a:p>
            <a:r>
              <a:rPr lang="en-IN" altLang="en-US" sz="3600">
                <a:ea typeface="ヒラギノ角ゴ Pro W3" charset="-128"/>
              </a:rPr>
              <a:t>Caesar Cipher Algorithm</a:t>
            </a:r>
            <a:endParaRPr lang="en-US" sz="2800"/>
          </a:p>
        </p:txBody>
      </p:sp>
      <p:sp>
        <p:nvSpPr>
          <p:cNvPr id="4" name="Content Placeholder 3"/>
          <p:cNvSpPr>
            <a:spLocks noGrp="1"/>
          </p:cNvSpPr>
          <p:nvPr>
            <p:ph idx="13"/>
          </p:nvPr>
        </p:nvSpPr>
        <p:spPr>
          <a:xfrm>
            <a:off x="911424" y="1024071"/>
            <a:ext cx="11449272" cy="5364535"/>
          </a:xfrm>
        </p:spPr>
        <p:txBody>
          <a:bodyPr wrap="square">
            <a:spAutoFit/>
          </a:bodyPr>
          <a:lstStyle/>
          <a:p>
            <a:pPr>
              <a:spcBef>
                <a:spcPts val="600"/>
              </a:spcBef>
              <a:defRPr/>
            </a:pPr>
            <a:r>
              <a:rPr lang="en-AU" sz="2400">
                <a:ea typeface="ＭＳ Ｐゴシック" pitchFamily="-107" charset="-128"/>
              </a:rPr>
              <a:t>Can define transformation as:</a:t>
            </a:r>
          </a:p>
          <a:p>
            <a:pPr marL="266700" indent="-266700">
              <a:spcBef>
                <a:spcPts val="600"/>
              </a:spcBef>
              <a:buNone/>
              <a:defRPr/>
            </a:pPr>
            <a:r>
              <a:rPr lang="en-AU" sz="2400">
                <a:ea typeface="ＭＳ Ｐゴシック" pitchFamily="-107" charset="-128"/>
              </a:rPr>
              <a:t>	a b c d e f g h </a:t>
            </a:r>
            <a:r>
              <a:rPr lang="en-AU" sz="2400" err="1">
                <a:ea typeface="ＭＳ Ｐゴシック" pitchFamily="-107" charset="-128"/>
              </a:rPr>
              <a:t>i</a:t>
            </a:r>
            <a:r>
              <a:rPr lang="en-AU" sz="2400">
                <a:ea typeface="ＭＳ Ｐゴシック" pitchFamily="-107" charset="-128"/>
              </a:rPr>
              <a:t> j k l m n o p q r s t u v w x y z</a:t>
            </a:r>
          </a:p>
          <a:p>
            <a:pPr marL="266700" indent="-266700">
              <a:spcBef>
                <a:spcPts val="600"/>
              </a:spcBef>
              <a:buNone/>
              <a:defRPr/>
            </a:pPr>
            <a:r>
              <a:rPr lang="en-AU" sz="2400">
                <a:ea typeface="ＭＳ Ｐゴシック" pitchFamily="-107" charset="-128"/>
              </a:rPr>
              <a:t>	D E F G H I J K L M N O P Q R S T U V W X Y Z A B C</a:t>
            </a:r>
          </a:p>
          <a:p>
            <a:pPr>
              <a:spcBef>
                <a:spcPts val="600"/>
              </a:spcBef>
              <a:defRPr/>
            </a:pPr>
            <a:r>
              <a:rPr lang="en-AU" sz="2400">
                <a:ea typeface="ＭＳ Ｐゴシック" pitchFamily="-107" charset="-128"/>
              </a:rPr>
              <a:t>Mathematically give each letter a number</a:t>
            </a:r>
          </a:p>
          <a:p>
            <a:pPr marL="269875" lvl="1" indent="0">
              <a:buNone/>
              <a:defRPr/>
            </a:pPr>
            <a:r>
              <a:rPr lang="en-AU" sz="2400">
                <a:ea typeface="ＭＳ Ｐゴシック" pitchFamily="-107" charset="-128"/>
              </a:rPr>
              <a:t>a b c d e f  g  h </a:t>
            </a:r>
            <a:r>
              <a:rPr lang="en-AU" sz="2400" err="1">
                <a:ea typeface="ＭＳ Ｐゴシック" pitchFamily="-107" charset="-128"/>
              </a:rPr>
              <a:t>i</a:t>
            </a:r>
            <a:r>
              <a:rPr lang="en-AU" sz="2400">
                <a:ea typeface="ＭＳ Ｐゴシック" pitchFamily="-107" charset="-128"/>
              </a:rPr>
              <a:t>  j  k    l   m  n   o   p   q   r    s    t    u  v   w   x   y   z</a:t>
            </a:r>
          </a:p>
          <a:p>
            <a:pPr marL="269875" lvl="1" indent="0">
              <a:buNone/>
              <a:defRPr/>
            </a:pPr>
            <a:r>
              <a:rPr lang="en-AU" sz="2400">
                <a:ea typeface="ＭＳ Ｐゴシック" pitchFamily="-107" charset="-128"/>
              </a:rPr>
              <a:t>0 1 2 3 4 5 6 7 8 9 10 11 12 13 14 15 16 17 18 19 20 21 22 23 24 25</a:t>
            </a:r>
          </a:p>
          <a:p>
            <a:pPr>
              <a:spcBef>
                <a:spcPts val="600"/>
              </a:spcBef>
              <a:defRPr/>
            </a:pPr>
            <a:r>
              <a:rPr lang="en-AU" sz="2400">
                <a:ea typeface="ＭＳ Ｐゴシック" pitchFamily="-107" charset="-128"/>
              </a:rPr>
              <a:t>Algorithm can be expressed as:</a:t>
            </a:r>
          </a:p>
          <a:p>
            <a:pPr marL="0" indent="0">
              <a:spcBef>
                <a:spcPts val="600"/>
              </a:spcBef>
              <a:buNone/>
              <a:defRPr/>
            </a:pPr>
            <a:r>
              <a:rPr lang="en-AU" sz="2400" i="1">
                <a:ea typeface="ＭＳ Ｐゴシック" pitchFamily="-107" charset="-128"/>
              </a:rPr>
              <a:t>		</a:t>
            </a:r>
            <a:r>
              <a:rPr lang="en-AU" sz="2400">
                <a:ea typeface="ＭＳ Ｐゴシック" pitchFamily="-107" charset="-128"/>
              </a:rPr>
              <a:t>c = E(3, p) = (p + 3) mod (26)</a:t>
            </a:r>
            <a:endParaRPr lang="en-AU" sz="2400" i="1">
              <a:ea typeface="ＭＳ Ｐゴシック" pitchFamily="-107" charset="-128"/>
            </a:endParaRPr>
          </a:p>
          <a:p>
            <a:pPr>
              <a:spcBef>
                <a:spcPts val="600"/>
              </a:spcBef>
              <a:defRPr/>
            </a:pPr>
            <a:r>
              <a:rPr lang="en-AU" sz="2400">
                <a:ea typeface="ＭＳ Ｐゴシック" pitchFamily="-107" charset="-128"/>
              </a:rPr>
              <a:t>A shift may be of any amount, so that the general Caesar algorithm is:</a:t>
            </a:r>
          </a:p>
          <a:p>
            <a:pPr marL="0" indent="0">
              <a:spcBef>
                <a:spcPts val="600"/>
              </a:spcBef>
              <a:buNone/>
              <a:defRPr/>
            </a:pPr>
            <a:r>
              <a:rPr lang="en-AU" sz="2400" i="1">
                <a:ea typeface="ＭＳ Ｐゴシック" pitchFamily="-107" charset="-128"/>
              </a:rPr>
              <a:t>		</a:t>
            </a:r>
            <a:r>
              <a:rPr lang="en-AU" sz="2400">
                <a:ea typeface="ＭＳ Ｐゴシック" pitchFamily="-107" charset="-128"/>
              </a:rPr>
              <a:t>C =  E(k , p ) =  (p + k ) mod </a:t>
            </a:r>
            <a:r>
              <a:rPr lang="en-AU" sz="2400" i="1">
                <a:ea typeface="ＭＳ Ｐゴシック" pitchFamily="-107" charset="-128"/>
              </a:rPr>
              <a:t>26</a:t>
            </a:r>
          </a:p>
          <a:p>
            <a:pPr>
              <a:spcBef>
                <a:spcPts val="600"/>
              </a:spcBef>
              <a:defRPr/>
            </a:pPr>
            <a:r>
              <a:rPr lang="en-AU" sz="2400">
                <a:ea typeface="ＭＳ Ｐゴシック" pitchFamily="-107" charset="-128"/>
              </a:rPr>
              <a:t>Where k takes on a value in the range 1 to 25; the decryption algorithm is simply:</a:t>
            </a:r>
          </a:p>
          <a:p>
            <a:pPr marL="0" indent="0">
              <a:spcBef>
                <a:spcPts val="600"/>
              </a:spcBef>
              <a:buNone/>
              <a:defRPr/>
            </a:pPr>
            <a:r>
              <a:rPr lang="en-AU" sz="2400" i="1">
                <a:ea typeface="ＭＳ Ｐゴシック" pitchFamily="-107" charset="-128"/>
              </a:rPr>
              <a:t>		</a:t>
            </a:r>
            <a:r>
              <a:rPr lang="en-AU" sz="2400">
                <a:ea typeface="ＭＳ Ｐゴシック" pitchFamily="-107" charset="-128"/>
              </a:rPr>
              <a:t>p = D(k , C ) = (C − k ) mod </a:t>
            </a:r>
            <a:r>
              <a:rPr lang="en-AU" sz="2400" i="1">
                <a:ea typeface="ＭＳ Ｐゴシック" pitchFamily="-107" charset="-128"/>
              </a:rPr>
              <a:t>26</a:t>
            </a:r>
          </a:p>
        </p:txBody>
      </p:sp>
    </p:spTree>
    <p:extLst>
      <p:ext uri="{BB962C8B-B14F-4D97-AF65-F5344CB8AC3E}">
        <p14:creationId xmlns:p14="http://schemas.microsoft.com/office/powerpoint/2010/main" val="378674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259AD-8E65-327F-93BA-FF515528A58F}"/>
            </a:ext>
          </a:extLst>
        </p:cNvPr>
        <p:cNvGrpSpPr/>
        <p:nvPr/>
      </p:nvGrpSpPr>
      <p:grpSpPr>
        <a:xfrm>
          <a:off x="0" y="0"/>
          <a:ext cx="0" cy="0"/>
          <a:chOff x="0" y="0"/>
          <a:chExt cx="0" cy="0"/>
        </a:xfrm>
      </p:grpSpPr>
      <p:sp>
        <p:nvSpPr>
          <p:cNvPr id="6147" name="Rectangle 2">
            <a:extLst>
              <a:ext uri="{FF2B5EF4-FFF2-40B4-BE49-F238E27FC236}">
                <a16:creationId xmlns:a16="http://schemas.microsoft.com/office/drawing/2014/main" id="{74631431-43F5-EBBD-0164-665B9B2316E9}"/>
              </a:ext>
            </a:extLst>
          </p:cNvPr>
          <p:cNvSpPr>
            <a:spLocks noGrp="1" noRot="1" noChangeArrowheads="1"/>
          </p:cNvSpPr>
          <p:nvPr>
            <p:ph type="title" idx="4294967295"/>
          </p:nvPr>
        </p:nvSpPr>
        <p:spPr>
          <a:xfrm>
            <a:off x="1415480" y="-19455"/>
            <a:ext cx="5657850" cy="971550"/>
          </a:xfrm>
        </p:spPr>
        <p:txBody>
          <a:bodyPr anchor="ctr"/>
          <a:lstStyle/>
          <a:p>
            <a:r>
              <a:rPr lang="en-US" b="1">
                <a:latin typeface="Times New Roman" panose="02020603050405020304" pitchFamily="18" charset="0"/>
                <a:cs typeface="Times New Roman" panose="02020603050405020304" pitchFamily="18" charset="0"/>
              </a:rPr>
              <a:t>Motivations</a:t>
            </a:r>
          </a:p>
        </p:txBody>
      </p:sp>
      <p:sp>
        <p:nvSpPr>
          <p:cNvPr id="3" name="Rectangle 2">
            <a:extLst>
              <a:ext uri="{FF2B5EF4-FFF2-40B4-BE49-F238E27FC236}">
                <a16:creationId xmlns:a16="http://schemas.microsoft.com/office/drawing/2014/main" id="{60662728-F93A-B749-64F8-8D2066A3116B}"/>
              </a:ext>
            </a:extLst>
          </p:cNvPr>
          <p:cNvSpPr/>
          <p:nvPr/>
        </p:nvSpPr>
        <p:spPr>
          <a:xfrm>
            <a:off x="299356" y="952095"/>
            <a:ext cx="2232248" cy="1200329"/>
          </a:xfrm>
          <a:prstGeom prst="rect">
            <a:avLst/>
          </a:prstGeom>
        </p:spPr>
        <p:txBody>
          <a:bodyPr wrap="square">
            <a:spAutoFit/>
          </a:bodyPr>
          <a:lstStyle/>
          <a:p>
            <a:r>
              <a:rPr lang="en-US" sz="3600" b="1"/>
              <a:t>Defense in depth:</a:t>
            </a:r>
          </a:p>
        </p:txBody>
      </p:sp>
      <p:pic>
        <p:nvPicPr>
          <p:cNvPr id="1026" name="Picture 2">
            <a:extLst>
              <a:ext uri="{FF2B5EF4-FFF2-40B4-BE49-F238E27FC236}">
                <a16:creationId xmlns:a16="http://schemas.microsoft.com/office/drawing/2014/main" id="{A1EF8486-FDF6-305E-69DE-48A957B31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836712"/>
            <a:ext cx="7968952" cy="56921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6AAFBAC-00EC-94F2-EA1E-0D9B9E7AF5D6}"/>
              </a:ext>
            </a:extLst>
          </p:cNvPr>
          <p:cNvSpPr txBox="1"/>
          <p:nvPr/>
        </p:nvSpPr>
        <p:spPr>
          <a:xfrm>
            <a:off x="6906264" y="3421156"/>
            <a:ext cx="1019831" cy="523220"/>
          </a:xfrm>
          <a:prstGeom prst="rect">
            <a:avLst/>
          </a:prstGeom>
          <a:noFill/>
        </p:spPr>
        <p:txBody>
          <a:bodyPr wrap="none" rtlCol="0">
            <a:spAutoFit/>
          </a:bodyPr>
          <a:lstStyle/>
          <a:p>
            <a:r>
              <a:rPr lang="en-US"/>
              <a:t>assets</a:t>
            </a:r>
          </a:p>
        </p:txBody>
      </p:sp>
    </p:spTree>
    <p:extLst>
      <p:ext uri="{BB962C8B-B14F-4D97-AF65-F5344CB8AC3E}">
        <p14:creationId xmlns:p14="http://schemas.microsoft.com/office/powerpoint/2010/main" val="3027386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165873"/>
            <a:ext cx="8579296" cy="615543"/>
          </a:xfrm>
        </p:spPr>
        <p:txBody>
          <a:bodyPr wrap="square">
            <a:spAutoFit/>
          </a:bodyPr>
          <a:lstStyle/>
          <a:p>
            <a:r>
              <a:rPr lang="en-IN" altLang="en-US" sz="3400">
                <a:ea typeface="ヒラギノ角ゴ Pro W3" charset="-128"/>
              </a:rPr>
              <a:t>Brute-Force Cryptanalysis of Caesar Cipher </a:t>
            </a:r>
          </a:p>
        </p:txBody>
      </p:sp>
      <p:pic>
        <p:nvPicPr>
          <p:cNvPr id="6" name="Picture Placeholder 5" descr="The table shows the Brute-Force Cryptanalysis of Caesar Cipher with the encryption and decryption text using 25 key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27448" y="1052736"/>
            <a:ext cx="7221190" cy="5403627"/>
          </a:xfrm>
          <a:prstGeom prst="rect">
            <a:avLst/>
          </a:prstGeom>
          <a:noFill/>
          <a:ln>
            <a:noFill/>
          </a:ln>
        </p:spPr>
      </p:pic>
      <p:sp>
        <p:nvSpPr>
          <p:cNvPr id="3" name="Rectangle 2">
            <a:extLst>
              <a:ext uri="{FF2B5EF4-FFF2-40B4-BE49-F238E27FC236}">
                <a16:creationId xmlns:a16="http://schemas.microsoft.com/office/drawing/2014/main" id="{2E17B753-0E8D-4811-9A9A-883A449DA6A0}"/>
              </a:ext>
            </a:extLst>
          </p:cNvPr>
          <p:cNvSpPr/>
          <p:nvPr/>
        </p:nvSpPr>
        <p:spPr>
          <a:xfrm>
            <a:off x="8492654" y="1628801"/>
            <a:ext cx="2427882" cy="1384995"/>
          </a:xfrm>
          <a:prstGeom prst="rect">
            <a:avLst/>
          </a:prstGeom>
        </p:spPr>
        <p:txBody>
          <a:bodyPr wrap="square">
            <a:spAutoFit/>
          </a:bodyPr>
          <a:lstStyle/>
          <a:p>
            <a:r>
              <a:rPr lang="en-US">
                <a:latin typeface="TimesTenLTStd-Roman"/>
              </a:rPr>
              <a:t>Need large </a:t>
            </a:r>
          </a:p>
          <a:p>
            <a:r>
              <a:rPr lang="en-US">
                <a:latin typeface="TimesTenLTStd-Roman"/>
              </a:rPr>
              <a:t>number </a:t>
            </a:r>
          </a:p>
          <a:p>
            <a:r>
              <a:rPr lang="en-US">
                <a:latin typeface="TimesTenLTStd-Roman"/>
              </a:rPr>
              <a:t>of keys!</a:t>
            </a:r>
            <a:endParaRPr lang="en-US"/>
          </a:p>
        </p:txBody>
      </p:sp>
    </p:spTree>
    <p:extLst>
      <p:ext uri="{BB962C8B-B14F-4D97-AF65-F5344CB8AC3E}">
        <p14:creationId xmlns:p14="http://schemas.microsoft.com/office/powerpoint/2010/main" val="1181457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143977"/>
            <a:ext cx="7344816" cy="646321"/>
          </a:xfrm>
        </p:spPr>
        <p:txBody>
          <a:bodyPr wrap="square">
            <a:spAutoFit/>
          </a:bodyPr>
          <a:lstStyle/>
          <a:p>
            <a:r>
              <a:rPr lang="en-IN" altLang="en-US" sz="3600" b="1">
                <a:ea typeface="ヒラギノ角ゴ Pro W3" charset="-128"/>
              </a:rPr>
              <a:t>Monoalphabetic cipher</a:t>
            </a:r>
            <a:endParaRPr lang="en-US" sz="2800"/>
          </a:p>
        </p:txBody>
      </p:sp>
      <p:sp>
        <p:nvSpPr>
          <p:cNvPr id="4" name="Content Placeholder 3"/>
          <p:cNvSpPr>
            <a:spLocks noGrp="1"/>
          </p:cNvSpPr>
          <p:nvPr>
            <p:ph idx="13"/>
          </p:nvPr>
        </p:nvSpPr>
        <p:spPr>
          <a:xfrm>
            <a:off x="407368" y="1749259"/>
            <a:ext cx="11305256" cy="1805869"/>
          </a:xfrm>
        </p:spPr>
        <p:txBody>
          <a:bodyPr wrap="square">
            <a:spAutoFit/>
          </a:bodyPr>
          <a:lstStyle/>
          <a:p>
            <a:pPr>
              <a:lnSpc>
                <a:spcPct val="150000"/>
              </a:lnSpc>
            </a:pPr>
            <a:r>
              <a:rPr lang="en-US" sz="2600" b="1"/>
              <a:t>Permutation</a:t>
            </a:r>
          </a:p>
          <a:p>
            <a:pPr lvl="1">
              <a:lnSpc>
                <a:spcPct val="150000"/>
              </a:lnSpc>
            </a:pPr>
            <a:r>
              <a:rPr lang="en-US" sz="2400"/>
              <a:t>Of a finite set of elements </a:t>
            </a:r>
            <a:r>
              <a:rPr lang="en-US" sz="2400" i="1"/>
              <a:t>S</a:t>
            </a:r>
            <a:r>
              <a:rPr lang="en-US" sz="2400"/>
              <a:t> is an ordered sequence of all the elements of </a:t>
            </a:r>
            <a:r>
              <a:rPr lang="en-US" sz="2400" i="1"/>
              <a:t>S</a:t>
            </a:r>
            <a:r>
              <a:rPr lang="en-US" sz="2400"/>
              <a:t> , with each element appearing exactly once</a:t>
            </a:r>
          </a:p>
        </p:txBody>
      </p:sp>
      <p:sp>
        <p:nvSpPr>
          <p:cNvPr id="3" name="Rectangle 2">
            <a:extLst>
              <a:ext uri="{FF2B5EF4-FFF2-40B4-BE49-F238E27FC236}">
                <a16:creationId xmlns:a16="http://schemas.microsoft.com/office/drawing/2014/main" id="{A8DFB515-C7FD-414A-8631-7999039BDFC5}"/>
              </a:ext>
            </a:extLst>
          </p:cNvPr>
          <p:cNvSpPr/>
          <p:nvPr/>
        </p:nvSpPr>
        <p:spPr>
          <a:xfrm>
            <a:off x="598051" y="1107791"/>
            <a:ext cx="5440913" cy="553998"/>
          </a:xfrm>
          <a:prstGeom prst="rect">
            <a:avLst/>
          </a:prstGeom>
        </p:spPr>
        <p:txBody>
          <a:bodyPr wrap="none">
            <a:spAutoFit/>
          </a:bodyPr>
          <a:lstStyle/>
          <a:p>
            <a:r>
              <a:rPr lang="en-IN" altLang="en-US" sz="3000" b="1">
                <a:ea typeface="ヒラギノ角ゴ Pro W3" charset="-128"/>
              </a:rPr>
              <a:t>(2)</a:t>
            </a:r>
            <a:r>
              <a:rPr lang="en-US" sz="3000" b="1" i="1"/>
              <a:t> </a:t>
            </a:r>
            <a:r>
              <a:rPr lang="en-US" sz="3000" b="1"/>
              <a:t>Monoalphabetic</a:t>
            </a:r>
            <a:r>
              <a:rPr lang="en-US" sz="3000"/>
              <a:t> </a:t>
            </a:r>
            <a:r>
              <a:rPr lang="en-US" sz="3000" b="1"/>
              <a:t>substitution</a:t>
            </a:r>
            <a:endParaRPr lang="en-US" sz="3000"/>
          </a:p>
        </p:txBody>
      </p:sp>
    </p:spTree>
    <p:extLst>
      <p:ext uri="{BB962C8B-B14F-4D97-AF65-F5344CB8AC3E}">
        <p14:creationId xmlns:p14="http://schemas.microsoft.com/office/powerpoint/2010/main" val="67254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248" y="184228"/>
            <a:ext cx="7344816" cy="646321"/>
          </a:xfrm>
        </p:spPr>
        <p:txBody>
          <a:bodyPr wrap="square">
            <a:spAutoFit/>
          </a:bodyPr>
          <a:lstStyle/>
          <a:p>
            <a:r>
              <a:rPr lang="en-IN" altLang="en-US" sz="3600" b="1">
                <a:ea typeface="ヒラギノ角ゴ Pro W3" charset="-128"/>
              </a:rPr>
              <a:t>Monoalphabetic cipher</a:t>
            </a:r>
            <a:endParaRPr lang="en-US" sz="2800"/>
          </a:p>
        </p:txBody>
      </p:sp>
      <p:sp>
        <p:nvSpPr>
          <p:cNvPr id="3" name="Rectangle 2">
            <a:extLst>
              <a:ext uri="{FF2B5EF4-FFF2-40B4-BE49-F238E27FC236}">
                <a16:creationId xmlns:a16="http://schemas.microsoft.com/office/drawing/2014/main" id="{A8DFB515-C7FD-414A-8631-7999039BDFC5}"/>
              </a:ext>
            </a:extLst>
          </p:cNvPr>
          <p:cNvSpPr/>
          <p:nvPr/>
        </p:nvSpPr>
        <p:spPr>
          <a:xfrm>
            <a:off x="1098711" y="992282"/>
            <a:ext cx="5440913" cy="553998"/>
          </a:xfrm>
          <a:prstGeom prst="rect">
            <a:avLst/>
          </a:prstGeom>
        </p:spPr>
        <p:txBody>
          <a:bodyPr wrap="none">
            <a:spAutoFit/>
          </a:bodyPr>
          <a:lstStyle/>
          <a:p>
            <a:r>
              <a:rPr lang="en-IN" altLang="en-US" sz="3000" b="1">
                <a:ea typeface="ヒラギノ角ゴ Pro W3" charset="-128"/>
              </a:rPr>
              <a:t>(2)</a:t>
            </a:r>
            <a:r>
              <a:rPr lang="en-US" sz="3000" b="1" i="1"/>
              <a:t> </a:t>
            </a:r>
            <a:r>
              <a:rPr lang="en-US" sz="3000" b="1"/>
              <a:t>Monoalphabetic</a:t>
            </a:r>
            <a:r>
              <a:rPr lang="en-US" sz="3000"/>
              <a:t> </a:t>
            </a:r>
            <a:r>
              <a:rPr lang="en-US" sz="3000" b="1"/>
              <a:t>substitution</a:t>
            </a:r>
            <a:endParaRPr lang="en-US" sz="3000"/>
          </a:p>
        </p:txBody>
      </p:sp>
      <p:sp>
        <p:nvSpPr>
          <p:cNvPr id="10" name="Rectangle 9">
            <a:extLst>
              <a:ext uri="{FF2B5EF4-FFF2-40B4-BE49-F238E27FC236}">
                <a16:creationId xmlns:a16="http://schemas.microsoft.com/office/drawing/2014/main" id="{BB9F26EE-E976-4EF2-97FF-AC6A4D56CAC8}"/>
              </a:ext>
            </a:extLst>
          </p:cNvPr>
          <p:cNvSpPr/>
          <p:nvPr/>
        </p:nvSpPr>
        <p:spPr>
          <a:xfrm>
            <a:off x="2034814" y="2966174"/>
            <a:ext cx="5322606" cy="553998"/>
          </a:xfrm>
          <a:prstGeom prst="rect">
            <a:avLst/>
          </a:prstGeom>
        </p:spPr>
        <p:txBody>
          <a:bodyPr wrap="square">
            <a:spAutoFit/>
          </a:bodyPr>
          <a:lstStyle/>
          <a:p>
            <a:r>
              <a:rPr lang="en-US" sz="3000"/>
              <a:t>MEET ME AT OUR SPOT</a:t>
            </a:r>
          </a:p>
        </p:txBody>
      </p:sp>
      <p:sp>
        <p:nvSpPr>
          <p:cNvPr id="11" name="Rectangle 10">
            <a:extLst>
              <a:ext uri="{FF2B5EF4-FFF2-40B4-BE49-F238E27FC236}">
                <a16:creationId xmlns:a16="http://schemas.microsoft.com/office/drawing/2014/main" id="{E50D98C7-E6F1-4F96-9560-4BEFF17E7657}"/>
              </a:ext>
            </a:extLst>
          </p:cNvPr>
          <p:cNvSpPr/>
          <p:nvPr/>
        </p:nvSpPr>
        <p:spPr>
          <a:xfrm>
            <a:off x="636946" y="4828511"/>
            <a:ext cx="10931662" cy="1384995"/>
          </a:xfrm>
          <a:prstGeom prst="rect">
            <a:avLst/>
          </a:prstGeom>
        </p:spPr>
        <p:txBody>
          <a:bodyPr wrap="square">
            <a:spAutoFit/>
          </a:bodyPr>
          <a:lstStyle/>
          <a:p>
            <a:r>
              <a:rPr lang="en-US"/>
              <a:t>If the “cipher” line can be any permutation of the 26 alphabetic characters, then there are 26! or greater than  4 x 10</a:t>
            </a:r>
            <a:r>
              <a:rPr lang="en-US" baseline="30000"/>
              <a:t>26</a:t>
            </a:r>
            <a:r>
              <a:rPr lang="en-US"/>
              <a:t> possible keys</a:t>
            </a:r>
          </a:p>
          <a:p>
            <a:r>
              <a:rPr lang="en-US"/>
              <a:t>This is 10 orders of magnitude greater than the key space for DES</a:t>
            </a:r>
          </a:p>
        </p:txBody>
      </p:sp>
      <p:sp>
        <p:nvSpPr>
          <p:cNvPr id="12" name="TextBox 11">
            <a:extLst>
              <a:ext uri="{FF2B5EF4-FFF2-40B4-BE49-F238E27FC236}">
                <a16:creationId xmlns:a16="http://schemas.microsoft.com/office/drawing/2014/main" id="{4EEC1555-D41C-461C-88B1-FDB55546BBAC}"/>
              </a:ext>
            </a:extLst>
          </p:cNvPr>
          <p:cNvSpPr txBox="1"/>
          <p:nvPr/>
        </p:nvSpPr>
        <p:spPr>
          <a:xfrm>
            <a:off x="623392" y="2719953"/>
            <a:ext cx="763351" cy="523220"/>
          </a:xfrm>
          <a:prstGeom prst="rect">
            <a:avLst/>
          </a:prstGeom>
          <a:noFill/>
        </p:spPr>
        <p:txBody>
          <a:bodyPr wrap="none" rtlCol="0">
            <a:spAutoFit/>
          </a:bodyPr>
          <a:lstStyle/>
          <a:p>
            <a:r>
              <a:rPr lang="en-US"/>
              <a:t>EX:</a:t>
            </a:r>
          </a:p>
        </p:txBody>
      </p:sp>
      <p:sp>
        <p:nvSpPr>
          <p:cNvPr id="13" name="Arrow: Down 12">
            <a:extLst>
              <a:ext uri="{FF2B5EF4-FFF2-40B4-BE49-F238E27FC236}">
                <a16:creationId xmlns:a16="http://schemas.microsoft.com/office/drawing/2014/main" id="{B1FEC017-CEFB-4142-819F-421BA2F31FE7}"/>
              </a:ext>
            </a:extLst>
          </p:cNvPr>
          <p:cNvSpPr/>
          <p:nvPr/>
        </p:nvSpPr>
        <p:spPr bwMode="auto">
          <a:xfrm>
            <a:off x="4195054" y="3573017"/>
            <a:ext cx="360040" cy="465147"/>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B0A7A404-DAC2-477E-B383-A83641370B81}"/>
              </a:ext>
            </a:extLst>
          </p:cNvPr>
          <p:cNvSpPr/>
          <p:nvPr/>
        </p:nvSpPr>
        <p:spPr>
          <a:xfrm>
            <a:off x="1968792" y="4171146"/>
            <a:ext cx="5322606" cy="553998"/>
          </a:xfrm>
          <a:prstGeom prst="rect">
            <a:avLst/>
          </a:prstGeom>
        </p:spPr>
        <p:txBody>
          <a:bodyPr wrap="square">
            <a:spAutoFit/>
          </a:bodyPr>
          <a:lstStyle/>
          <a:p>
            <a:r>
              <a:rPr lang="en-US" sz="3000"/>
              <a:t>DTTM DT  AM GWK LHGM</a:t>
            </a:r>
          </a:p>
        </p:txBody>
      </p:sp>
      <p:graphicFrame>
        <p:nvGraphicFramePr>
          <p:cNvPr id="6" name="Table 5">
            <a:extLst>
              <a:ext uri="{FF2B5EF4-FFF2-40B4-BE49-F238E27FC236}">
                <a16:creationId xmlns:a16="http://schemas.microsoft.com/office/drawing/2014/main" id="{6120B0C8-5D48-49D6-BDE7-A9C28F52FB58}"/>
              </a:ext>
            </a:extLst>
          </p:cNvPr>
          <p:cNvGraphicFramePr>
            <a:graphicFrameLocks noGrp="1"/>
          </p:cNvGraphicFramePr>
          <p:nvPr>
            <p:extLst>
              <p:ext uri="{D42A27DB-BD31-4B8C-83A1-F6EECF244321}">
                <p14:modId xmlns:p14="http://schemas.microsoft.com/office/powerpoint/2010/main" val="1103529686"/>
              </p:ext>
            </p:extLst>
          </p:nvPr>
        </p:nvGraphicFramePr>
        <p:xfrm>
          <a:off x="623392" y="1481523"/>
          <a:ext cx="10513155" cy="1105448"/>
        </p:xfrm>
        <a:graphic>
          <a:graphicData uri="http://schemas.openxmlformats.org/drawingml/2006/table">
            <a:tbl>
              <a:tblPr>
                <a:tableStyleId>{5C22544A-7EE6-4342-B048-85BDC9FD1C3A}</a:tableStyleId>
              </a:tblPr>
              <a:tblGrid>
                <a:gridCol w="1242257">
                  <a:extLst>
                    <a:ext uri="{9D8B030D-6E8A-4147-A177-3AD203B41FA5}">
                      <a16:colId xmlns:a16="http://schemas.microsoft.com/office/drawing/2014/main" val="3381421877"/>
                    </a:ext>
                  </a:extLst>
                </a:gridCol>
                <a:gridCol w="356573">
                  <a:extLst>
                    <a:ext uri="{9D8B030D-6E8A-4147-A177-3AD203B41FA5}">
                      <a16:colId xmlns:a16="http://schemas.microsoft.com/office/drawing/2014/main" val="3720222400"/>
                    </a:ext>
                  </a:extLst>
                </a:gridCol>
                <a:gridCol w="356573">
                  <a:extLst>
                    <a:ext uri="{9D8B030D-6E8A-4147-A177-3AD203B41FA5}">
                      <a16:colId xmlns:a16="http://schemas.microsoft.com/office/drawing/2014/main" val="4009381266"/>
                    </a:ext>
                  </a:extLst>
                </a:gridCol>
                <a:gridCol w="356573">
                  <a:extLst>
                    <a:ext uri="{9D8B030D-6E8A-4147-A177-3AD203B41FA5}">
                      <a16:colId xmlns:a16="http://schemas.microsoft.com/office/drawing/2014/main" val="933807522"/>
                    </a:ext>
                  </a:extLst>
                </a:gridCol>
                <a:gridCol w="356573">
                  <a:extLst>
                    <a:ext uri="{9D8B030D-6E8A-4147-A177-3AD203B41FA5}">
                      <a16:colId xmlns:a16="http://schemas.microsoft.com/office/drawing/2014/main" val="2786920907"/>
                    </a:ext>
                  </a:extLst>
                </a:gridCol>
                <a:gridCol w="356573">
                  <a:extLst>
                    <a:ext uri="{9D8B030D-6E8A-4147-A177-3AD203B41FA5}">
                      <a16:colId xmlns:a16="http://schemas.microsoft.com/office/drawing/2014/main" val="1140088519"/>
                    </a:ext>
                  </a:extLst>
                </a:gridCol>
                <a:gridCol w="356573">
                  <a:extLst>
                    <a:ext uri="{9D8B030D-6E8A-4147-A177-3AD203B41FA5}">
                      <a16:colId xmlns:a16="http://schemas.microsoft.com/office/drawing/2014/main" val="1756228542"/>
                    </a:ext>
                  </a:extLst>
                </a:gridCol>
                <a:gridCol w="356573">
                  <a:extLst>
                    <a:ext uri="{9D8B030D-6E8A-4147-A177-3AD203B41FA5}">
                      <a16:colId xmlns:a16="http://schemas.microsoft.com/office/drawing/2014/main" val="2738859305"/>
                    </a:ext>
                  </a:extLst>
                </a:gridCol>
                <a:gridCol w="356573">
                  <a:extLst>
                    <a:ext uri="{9D8B030D-6E8A-4147-A177-3AD203B41FA5}">
                      <a16:colId xmlns:a16="http://schemas.microsoft.com/office/drawing/2014/main" val="1395810924"/>
                    </a:ext>
                  </a:extLst>
                </a:gridCol>
                <a:gridCol w="356573">
                  <a:extLst>
                    <a:ext uri="{9D8B030D-6E8A-4147-A177-3AD203B41FA5}">
                      <a16:colId xmlns:a16="http://schemas.microsoft.com/office/drawing/2014/main" val="1211438755"/>
                    </a:ext>
                  </a:extLst>
                </a:gridCol>
                <a:gridCol w="356573">
                  <a:extLst>
                    <a:ext uri="{9D8B030D-6E8A-4147-A177-3AD203B41FA5}">
                      <a16:colId xmlns:a16="http://schemas.microsoft.com/office/drawing/2014/main" val="3521723968"/>
                    </a:ext>
                  </a:extLst>
                </a:gridCol>
                <a:gridCol w="356573">
                  <a:extLst>
                    <a:ext uri="{9D8B030D-6E8A-4147-A177-3AD203B41FA5}">
                      <a16:colId xmlns:a16="http://schemas.microsoft.com/office/drawing/2014/main" val="3889896056"/>
                    </a:ext>
                  </a:extLst>
                </a:gridCol>
                <a:gridCol w="356573">
                  <a:extLst>
                    <a:ext uri="{9D8B030D-6E8A-4147-A177-3AD203B41FA5}">
                      <a16:colId xmlns:a16="http://schemas.microsoft.com/office/drawing/2014/main" val="3321001052"/>
                    </a:ext>
                  </a:extLst>
                </a:gridCol>
                <a:gridCol w="356573">
                  <a:extLst>
                    <a:ext uri="{9D8B030D-6E8A-4147-A177-3AD203B41FA5}">
                      <a16:colId xmlns:a16="http://schemas.microsoft.com/office/drawing/2014/main" val="494124141"/>
                    </a:ext>
                  </a:extLst>
                </a:gridCol>
                <a:gridCol w="356573">
                  <a:extLst>
                    <a:ext uri="{9D8B030D-6E8A-4147-A177-3AD203B41FA5}">
                      <a16:colId xmlns:a16="http://schemas.microsoft.com/office/drawing/2014/main" val="2788667094"/>
                    </a:ext>
                  </a:extLst>
                </a:gridCol>
                <a:gridCol w="356573">
                  <a:extLst>
                    <a:ext uri="{9D8B030D-6E8A-4147-A177-3AD203B41FA5}">
                      <a16:colId xmlns:a16="http://schemas.microsoft.com/office/drawing/2014/main" val="429268821"/>
                    </a:ext>
                  </a:extLst>
                </a:gridCol>
                <a:gridCol w="356573">
                  <a:extLst>
                    <a:ext uri="{9D8B030D-6E8A-4147-A177-3AD203B41FA5}">
                      <a16:colId xmlns:a16="http://schemas.microsoft.com/office/drawing/2014/main" val="2364517364"/>
                    </a:ext>
                  </a:extLst>
                </a:gridCol>
                <a:gridCol w="356573">
                  <a:extLst>
                    <a:ext uri="{9D8B030D-6E8A-4147-A177-3AD203B41FA5}">
                      <a16:colId xmlns:a16="http://schemas.microsoft.com/office/drawing/2014/main" val="9061560"/>
                    </a:ext>
                  </a:extLst>
                </a:gridCol>
                <a:gridCol w="356573">
                  <a:extLst>
                    <a:ext uri="{9D8B030D-6E8A-4147-A177-3AD203B41FA5}">
                      <a16:colId xmlns:a16="http://schemas.microsoft.com/office/drawing/2014/main" val="3416970648"/>
                    </a:ext>
                  </a:extLst>
                </a:gridCol>
                <a:gridCol w="356573">
                  <a:extLst>
                    <a:ext uri="{9D8B030D-6E8A-4147-A177-3AD203B41FA5}">
                      <a16:colId xmlns:a16="http://schemas.microsoft.com/office/drawing/2014/main" val="3462195343"/>
                    </a:ext>
                  </a:extLst>
                </a:gridCol>
                <a:gridCol w="356573">
                  <a:extLst>
                    <a:ext uri="{9D8B030D-6E8A-4147-A177-3AD203B41FA5}">
                      <a16:colId xmlns:a16="http://schemas.microsoft.com/office/drawing/2014/main" val="3708186122"/>
                    </a:ext>
                  </a:extLst>
                </a:gridCol>
                <a:gridCol w="356573">
                  <a:extLst>
                    <a:ext uri="{9D8B030D-6E8A-4147-A177-3AD203B41FA5}">
                      <a16:colId xmlns:a16="http://schemas.microsoft.com/office/drawing/2014/main" val="684907459"/>
                    </a:ext>
                  </a:extLst>
                </a:gridCol>
                <a:gridCol w="356573">
                  <a:extLst>
                    <a:ext uri="{9D8B030D-6E8A-4147-A177-3AD203B41FA5}">
                      <a16:colId xmlns:a16="http://schemas.microsoft.com/office/drawing/2014/main" val="2491587696"/>
                    </a:ext>
                  </a:extLst>
                </a:gridCol>
                <a:gridCol w="356573">
                  <a:extLst>
                    <a:ext uri="{9D8B030D-6E8A-4147-A177-3AD203B41FA5}">
                      <a16:colId xmlns:a16="http://schemas.microsoft.com/office/drawing/2014/main" val="3854556890"/>
                    </a:ext>
                  </a:extLst>
                </a:gridCol>
                <a:gridCol w="356573">
                  <a:extLst>
                    <a:ext uri="{9D8B030D-6E8A-4147-A177-3AD203B41FA5}">
                      <a16:colId xmlns:a16="http://schemas.microsoft.com/office/drawing/2014/main" val="3742579501"/>
                    </a:ext>
                  </a:extLst>
                </a:gridCol>
                <a:gridCol w="356573">
                  <a:extLst>
                    <a:ext uri="{9D8B030D-6E8A-4147-A177-3AD203B41FA5}">
                      <a16:colId xmlns:a16="http://schemas.microsoft.com/office/drawing/2014/main" val="4137283052"/>
                    </a:ext>
                  </a:extLst>
                </a:gridCol>
                <a:gridCol w="356573">
                  <a:extLst>
                    <a:ext uri="{9D8B030D-6E8A-4147-A177-3AD203B41FA5}">
                      <a16:colId xmlns:a16="http://schemas.microsoft.com/office/drawing/2014/main" val="1176865582"/>
                    </a:ext>
                  </a:extLst>
                </a:gridCol>
              </a:tblGrid>
              <a:tr h="552724">
                <a:tc>
                  <a:txBody>
                    <a:bodyPr/>
                    <a:lstStyle/>
                    <a:p>
                      <a:pPr algn="ctr" fontAlgn="ctr"/>
                      <a:r>
                        <a:rPr lang="en-US" sz="1800" u="none" strike="noStrike">
                          <a:effectLst/>
                        </a:rPr>
                        <a:t>Plain: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B</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C</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D</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F</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G</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H</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I</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J</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K</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L</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M</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P</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Q</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T</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U</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V</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W</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Y</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Z</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7721909"/>
                  </a:ext>
                </a:extLst>
              </a:tr>
              <a:tr h="552724">
                <a:tc>
                  <a:txBody>
                    <a:bodyPr/>
                    <a:lstStyle/>
                    <a:p>
                      <a:pPr algn="ctr" fontAlgn="ctr"/>
                      <a:r>
                        <a:rPr lang="en-US" sz="1800" u="none" strike="noStrike">
                          <a:effectLst/>
                        </a:rPr>
                        <a:t>Cipher: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Z</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T</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Y</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U</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I</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P</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Q</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D</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F</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G</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H</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J</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K</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L</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M</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W</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C</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V</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B</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32981848"/>
                  </a:ext>
                </a:extLst>
              </a:tr>
            </a:tbl>
          </a:graphicData>
        </a:graphic>
      </p:graphicFrame>
    </p:spTree>
    <p:extLst>
      <p:ext uri="{BB962C8B-B14F-4D97-AF65-F5344CB8AC3E}">
        <p14:creationId xmlns:p14="http://schemas.microsoft.com/office/powerpoint/2010/main" val="988563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342" y="249330"/>
            <a:ext cx="8979146" cy="584765"/>
          </a:xfrm>
        </p:spPr>
        <p:txBody>
          <a:bodyPr wrap="square">
            <a:spAutoFit/>
          </a:bodyPr>
          <a:lstStyle/>
          <a:p>
            <a:r>
              <a:rPr lang="en-IN" altLang="en-US" sz="3200" b="1">
                <a:ea typeface="ヒラギノ角ゴ Pro W3" charset="-128"/>
              </a:rPr>
              <a:t>Relative Frequency of Letters in English Text</a:t>
            </a:r>
          </a:p>
        </p:txBody>
      </p:sp>
      <p:pic>
        <p:nvPicPr>
          <p:cNvPr id="6" name="Picture Placeholder 5" descr="A graph plots the relative frequency (%) for each letter in the English alphab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23392" y="986978"/>
            <a:ext cx="11017224" cy="5466358"/>
          </a:xfrm>
          <a:prstGeom prst="rect">
            <a:avLst/>
          </a:prstGeom>
          <a:noFill/>
          <a:ln>
            <a:noFill/>
          </a:ln>
        </p:spPr>
      </p:pic>
    </p:spTree>
    <p:extLst>
      <p:ext uri="{BB962C8B-B14F-4D97-AF65-F5344CB8AC3E}">
        <p14:creationId xmlns:p14="http://schemas.microsoft.com/office/powerpoint/2010/main" val="398092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342" y="249330"/>
            <a:ext cx="8979146" cy="584765"/>
          </a:xfrm>
        </p:spPr>
        <p:txBody>
          <a:bodyPr wrap="square">
            <a:spAutoFit/>
          </a:bodyPr>
          <a:lstStyle/>
          <a:p>
            <a:r>
              <a:rPr lang="en-IN" altLang="en-US" sz="3200" b="1">
                <a:ea typeface="ヒラギノ角ゴ Pro W3" charset="-128"/>
              </a:rPr>
              <a:t>Relative Frequency of Letters in English Text</a:t>
            </a:r>
          </a:p>
        </p:txBody>
      </p:sp>
      <p:pic>
        <p:nvPicPr>
          <p:cNvPr id="8" name="Picture 7">
            <a:extLst>
              <a:ext uri="{FF2B5EF4-FFF2-40B4-BE49-F238E27FC236}">
                <a16:creationId xmlns:a16="http://schemas.microsoft.com/office/drawing/2014/main" id="{76D1976A-1F09-BF83-ADFC-25C6A80B271B}"/>
              </a:ext>
            </a:extLst>
          </p:cNvPr>
          <p:cNvPicPr>
            <a:picLocks noChangeAspect="1"/>
          </p:cNvPicPr>
          <p:nvPr/>
        </p:nvPicPr>
        <p:blipFill>
          <a:blip r:embed="rId3"/>
          <a:stretch>
            <a:fillRect/>
          </a:stretch>
        </p:blipFill>
        <p:spPr>
          <a:xfrm>
            <a:off x="587388" y="1052736"/>
            <a:ext cx="11017224" cy="5405647"/>
          </a:xfrm>
          <a:prstGeom prst="rect">
            <a:avLst/>
          </a:prstGeom>
        </p:spPr>
      </p:pic>
    </p:spTree>
    <p:extLst>
      <p:ext uri="{BB962C8B-B14F-4D97-AF65-F5344CB8AC3E}">
        <p14:creationId xmlns:p14="http://schemas.microsoft.com/office/powerpoint/2010/main" val="1690055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40867"/>
            <a:ext cx="8291264" cy="1077208"/>
          </a:xfrm>
        </p:spPr>
        <p:txBody>
          <a:bodyPr wrap="square">
            <a:spAutoFit/>
          </a:bodyPr>
          <a:lstStyle/>
          <a:p>
            <a:r>
              <a:rPr lang="en-IN" altLang="en-US" sz="3200">
                <a:ea typeface="ヒラギノ角ゴ Pro W3" charset="-128"/>
              </a:rPr>
              <a:t>Cryptanalysis on monoalphabetic cipher                   </a:t>
            </a:r>
            <a:r>
              <a:rPr lang="en-IN" altLang="en-US" sz="3200" err="1">
                <a:ea typeface="ヒラギノ角ゴ Pro W3" charset="-128"/>
              </a:rPr>
              <a:t>vf</a:t>
            </a:r>
            <a:endParaRPr lang="en-IN" altLang="en-US" sz="3200">
              <a:ea typeface="ヒラギノ角ゴ Pro W3" charset="-128"/>
            </a:endParaRPr>
          </a:p>
        </p:txBody>
      </p:sp>
      <p:sp>
        <p:nvSpPr>
          <p:cNvPr id="7" name="Rectangle 6">
            <a:extLst>
              <a:ext uri="{FF2B5EF4-FFF2-40B4-BE49-F238E27FC236}">
                <a16:creationId xmlns:a16="http://schemas.microsoft.com/office/drawing/2014/main" id="{8B169539-2419-426F-8C4A-828E5ADE1865}"/>
              </a:ext>
            </a:extLst>
          </p:cNvPr>
          <p:cNvSpPr/>
          <p:nvPr/>
        </p:nvSpPr>
        <p:spPr>
          <a:xfrm>
            <a:off x="839416" y="1197620"/>
            <a:ext cx="10729192" cy="4893647"/>
          </a:xfrm>
          <a:prstGeom prst="rect">
            <a:avLst/>
          </a:prstGeom>
        </p:spPr>
        <p:txBody>
          <a:bodyPr wrap="square" lIns="91440" tIns="45720" rIns="91440" bIns="45720" anchor="t">
            <a:spAutoFit/>
          </a:bodyPr>
          <a:lstStyle/>
          <a:p>
            <a:r>
              <a:rPr lang="en-US" err="1">
                <a:latin typeface="Times New Roman"/>
                <a:cs typeface="Times New Roman"/>
              </a:rPr>
              <a:t>hzsrnqc</a:t>
            </a:r>
            <a:r>
              <a:rPr lang="en-US">
                <a:latin typeface="Times New Roman"/>
                <a:cs typeface="Times New Roman"/>
              </a:rPr>
              <a:t> </a:t>
            </a:r>
            <a:r>
              <a:rPr lang="en-US" err="1">
                <a:latin typeface="Times New Roman"/>
                <a:cs typeface="Times New Roman"/>
              </a:rPr>
              <a:t>klyy</a:t>
            </a:r>
            <a:r>
              <a:rPr lang="en-US">
                <a:latin typeface="Times New Roman"/>
                <a:cs typeface="Times New Roman"/>
              </a:rPr>
              <a:t> </a:t>
            </a:r>
            <a:r>
              <a:rPr lang="en-US" err="1">
                <a:latin typeface="Times New Roman"/>
                <a:cs typeface="Times New Roman"/>
              </a:rPr>
              <a:t>wqc</a:t>
            </a:r>
            <a:r>
              <a:rPr lang="en-US">
                <a:latin typeface="Times New Roman"/>
                <a:cs typeface="Times New Roman"/>
              </a:rPr>
              <a:t> </a:t>
            </a:r>
            <a:r>
              <a:rPr lang="en-US" err="1">
                <a:latin typeface="Times New Roman"/>
                <a:cs typeface="Times New Roman"/>
              </a:rPr>
              <a:t>flo</a:t>
            </a:r>
            <a:r>
              <a:rPr lang="en-US">
                <a:latin typeface="Times New Roman"/>
                <a:cs typeface="Times New Roman"/>
              </a:rPr>
              <a:t> </a:t>
            </a:r>
            <a:r>
              <a:rPr lang="en-US" err="1">
                <a:latin typeface="Times New Roman"/>
                <a:cs typeface="Times New Roman"/>
              </a:rPr>
              <a:t>mflwf</a:t>
            </a:r>
            <a:r>
              <a:rPr lang="en-US">
                <a:latin typeface="Times New Roman"/>
                <a:cs typeface="Times New Roman"/>
              </a:rPr>
              <a:t> </a:t>
            </a:r>
            <a:r>
              <a:rPr lang="en-US" err="1">
                <a:latin typeface="Times New Roman"/>
                <a:cs typeface="Times New Roman"/>
              </a:rPr>
              <a:t>ol</a:t>
            </a:r>
            <a:r>
              <a:rPr lang="en-US">
                <a:latin typeface="Times New Roman"/>
                <a:cs typeface="Times New Roman"/>
              </a:rPr>
              <a:t> </a:t>
            </a:r>
            <a:r>
              <a:rPr lang="en-US" err="1">
                <a:latin typeface="Times New Roman"/>
                <a:cs typeface="Times New Roman"/>
              </a:rPr>
              <a:t>zqdn</a:t>
            </a:r>
            <a:r>
              <a:rPr lang="en-US">
                <a:latin typeface="Times New Roman"/>
                <a:cs typeface="Times New Roman"/>
              </a:rPr>
              <a:t> </a:t>
            </a:r>
            <a:r>
              <a:rPr lang="en-US" err="1">
                <a:latin typeface="Times New Roman"/>
                <a:cs typeface="Times New Roman"/>
              </a:rPr>
              <a:t>nsoznj</a:t>
            </a:r>
            <a:r>
              <a:rPr lang="en-US">
                <a:latin typeface="Times New Roman"/>
                <a:cs typeface="Times New Roman"/>
              </a:rPr>
              <a:t> </a:t>
            </a:r>
            <a:r>
              <a:rPr lang="en-US" err="1">
                <a:latin typeface="Times New Roman"/>
                <a:cs typeface="Times New Roman"/>
              </a:rPr>
              <a:t>wskn</a:t>
            </a:r>
            <a:r>
              <a:rPr lang="en-US">
                <a:latin typeface="Times New Roman"/>
                <a:cs typeface="Times New Roman"/>
              </a:rPr>
              <a:t> </a:t>
            </a:r>
            <a:r>
              <a:rPr lang="en-US" err="1">
                <a:latin typeface="Times New Roman"/>
                <a:cs typeface="Times New Roman"/>
              </a:rPr>
              <a:t>lj</a:t>
            </a:r>
            <a:r>
              <a:rPr lang="en-US">
                <a:latin typeface="Times New Roman"/>
                <a:cs typeface="Times New Roman"/>
              </a:rPr>
              <a:t> </a:t>
            </a:r>
            <a:r>
              <a:rPr lang="en-US" err="1">
                <a:latin typeface="Times New Roman"/>
                <a:cs typeface="Times New Roman"/>
              </a:rPr>
              <a:t>xzsrbjnf</a:t>
            </a:r>
            <a:r>
              <a:rPr lang="en-US">
                <a:latin typeface="Times New Roman"/>
                <a:cs typeface="Times New Roman"/>
              </a:rPr>
              <a:t>, </a:t>
            </a:r>
            <a:r>
              <a:rPr lang="en-US" err="1">
                <a:latin typeface="Times New Roman"/>
                <a:cs typeface="Times New Roman"/>
              </a:rPr>
              <a:t>wzsxz</a:t>
            </a:r>
            <a:r>
              <a:rPr lang="en-US">
                <a:latin typeface="Times New Roman"/>
                <a:cs typeface="Times New Roman"/>
              </a:rPr>
              <a:t> </a:t>
            </a:r>
            <a:r>
              <a:rPr lang="en-US" err="1">
                <a:latin typeface="Times New Roman"/>
                <a:cs typeface="Times New Roman"/>
              </a:rPr>
              <a:t>gqv</a:t>
            </a:r>
            <a:r>
              <a:rPr lang="en-US">
                <a:latin typeface="Times New Roman"/>
                <a:cs typeface="Times New Roman"/>
              </a:rPr>
              <a:t> </a:t>
            </a:r>
            <a:r>
              <a:rPr lang="en-US" err="1">
                <a:latin typeface="Times New Roman"/>
                <a:cs typeface="Times New Roman"/>
              </a:rPr>
              <a:t>zqhhnf</a:t>
            </a:r>
            <a:r>
              <a:rPr lang="en-US">
                <a:latin typeface="Times New Roman"/>
                <a:cs typeface="Times New Roman"/>
              </a:rPr>
              <a:t> </a:t>
            </a:r>
            <a:r>
              <a:rPr lang="en-US" err="1">
                <a:latin typeface="Times New Roman"/>
                <a:cs typeface="Times New Roman"/>
              </a:rPr>
              <a:t>ol</a:t>
            </a:r>
            <a:r>
              <a:rPr lang="en-US">
                <a:latin typeface="Times New Roman"/>
                <a:cs typeface="Times New Roman"/>
              </a:rPr>
              <a:t>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glco</a:t>
            </a:r>
            <a:r>
              <a:rPr lang="en-US">
                <a:latin typeface="Times New Roman"/>
                <a:cs typeface="Times New Roman"/>
              </a:rPr>
              <a:t> </a:t>
            </a:r>
            <a:r>
              <a:rPr lang="en-US" err="1">
                <a:latin typeface="Times New Roman"/>
                <a:cs typeface="Times New Roman"/>
              </a:rPr>
              <a:t>zlfnco</a:t>
            </a:r>
            <a:r>
              <a:rPr lang="en-US">
                <a:latin typeface="Times New Roman"/>
                <a:cs typeface="Times New Roman"/>
              </a:rPr>
              <a:t> </a:t>
            </a:r>
            <a:r>
              <a:rPr lang="en-US" err="1">
                <a:latin typeface="Times New Roman"/>
                <a:cs typeface="Times New Roman"/>
              </a:rPr>
              <a:t>hnlhrn</a:t>
            </a:r>
            <a:r>
              <a:rPr lang="en-US">
                <a:latin typeface="Times New Roman"/>
                <a:cs typeface="Times New Roman"/>
              </a:rPr>
              <a:t>; </a:t>
            </a:r>
            <a:r>
              <a:rPr lang="en-US" err="1">
                <a:latin typeface="Times New Roman"/>
                <a:cs typeface="Times New Roman"/>
              </a:rPr>
              <a:t>nsoznj</a:t>
            </a:r>
            <a:r>
              <a:rPr lang="en-US">
                <a:latin typeface="Times New Roman"/>
                <a:cs typeface="Times New Roman"/>
              </a:rPr>
              <a:t> </a:t>
            </a:r>
            <a:r>
              <a:rPr lang="en-US" err="1">
                <a:latin typeface="Times New Roman"/>
                <a:cs typeface="Times New Roman"/>
              </a:rPr>
              <a:t>jnrqosdnc</a:t>
            </a:r>
            <a:r>
              <a:rPr lang="en-US">
                <a:latin typeface="Times New Roman"/>
                <a:cs typeface="Times New Roman"/>
              </a:rPr>
              <a:t> </a:t>
            </a:r>
            <a:r>
              <a:rPr lang="en-US" err="1">
                <a:latin typeface="Times New Roman"/>
                <a:cs typeface="Times New Roman"/>
              </a:rPr>
              <a:t>lj</a:t>
            </a:r>
            <a:r>
              <a:rPr lang="en-US">
                <a:latin typeface="Times New Roman"/>
                <a:cs typeface="Times New Roman"/>
              </a:rPr>
              <a:t> </a:t>
            </a:r>
            <a:r>
              <a:rPr lang="en-US" err="1">
                <a:latin typeface="Times New Roman"/>
                <a:cs typeface="Times New Roman"/>
              </a:rPr>
              <a:t>fnqj</a:t>
            </a:r>
            <a:r>
              <a:rPr lang="en-US">
                <a:latin typeface="Times New Roman"/>
                <a:cs typeface="Times New Roman"/>
              </a:rPr>
              <a:t> </a:t>
            </a:r>
            <a:r>
              <a:rPr lang="en-US" err="1">
                <a:latin typeface="Times New Roman"/>
                <a:cs typeface="Times New Roman"/>
              </a:rPr>
              <a:t>kjsnfbc</a:t>
            </a:r>
            <a:r>
              <a:rPr lang="en-US">
                <a:latin typeface="Times New Roman"/>
                <a:cs typeface="Times New Roman"/>
              </a:rPr>
              <a:t>, </a:t>
            </a:r>
            <a:r>
              <a:rPr lang="en-US" err="1">
                <a:latin typeface="Times New Roman"/>
                <a:cs typeface="Times New Roman"/>
              </a:rPr>
              <a:t>wzsxz</a:t>
            </a:r>
            <a:r>
              <a:rPr lang="en-US">
                <a:latin typeface="Times New Roman"/>
                <a:cs typeface="Times New Roman"/>
              </a:rPr>
              <a:t> </a:t>
            </a:r>
            <a:r>
              <a:rPr lang="en-US" err="1">
                <a:latin typeface="Times New Roman"/>
                <a:cs typeface="Times New Roman"/>
              </a:rPr>
              <a:t>sc</a:t>
            </a:r>
            <a:r>
              <a:rPr lang="en-US">
                <a:latin typeface="Times New Roman"/>
                <a:cs typeface="Times New Roman"/>
              </a:rPr>
              <a:t> </a:t>
            </a:r>
            <a:r>
              <a:rPr lang="en-US" err="1">
                <a:latin typeface="Times New Roman"/>
                <a:cs typeface="Times New Roman"/>
              </a:rPr>
              <a:t>xnjoqsfrv</a:t>
            </a:r>
            <a:r>
              <a:rPr lang="en-US">
                <a:latin typeface="Times New Roman"/>
                <a:cs typeface="Times New Roman"/>
              </a:rPr>
              <a:t> </a:t>
            </a:r>
            <a:r>
              <a:rPr lang="en-US" err="1">
                <a:latin typeface="Times New Roman"/>
                <a:cs typeface="Times New Roman"/>
              </a:rPr>
              <a:t>gljn</a:t>
            </a:r>
            <a:r>
              <a:rPr lang="en-US">
                <a:latin typeface="Times New Roman"/>
                <a:cs typeface="Times New Roman"/>
              </a:rPr>
              <a:t> </a:t>
            </a:r>
            <a:r>
              <a:rPr lang="en-US" err="1">
                <a:latin typeface="Times New Roman"/>
                <a:cs typeface="Times New Roman"/>
              </a:rPr>
              <a:t>efeceqr</a:t>
            </a:r>
            <a:r>
              <a:rPr lang="en-US">
                <a:latin typeface="Times New Roman"/>
                <a:cs typeface="Times New Roman"/>
              </a:rPr>
              <a:t>. </a:t>
            </a:r>
            <a:r>
              <a:rPr lang="en-US" err="1">
                <a:latin typeface="Times New Roman"/>
                <a:cs typeface="Times New Roman"/>
              </a:rPr>
              <a:t>zn</a:t>
            </a:r>
            <a:r>
              <a:rPr lang="en-US">
                <a:latin typeface="Times New Roman"/>
                <a:cs typeface="Times New Roman"/>
              </a:rPr>
              <a:t> </a:t>
            </a:r>
            <a:r>
              <a:rPr lang="en-US" err="1">
                <a:latin typeface="Times New Roman"/>
                <a:cs typeface="Times New Roman"/>
              </a:rPr>
              <a:t>rsdnb</a:t>
            </a:r>
            <a:r>
              <a:rPr lang="en-US">
                <a:latin typeface="Times New Roman"/>
                <a:cs typeface="Times New Roman"/>
              </a:rPr>
              <a:t> </a:t>
            </a:r>
            <a:r>
              <a:rPr lang="en-US" err="1">
                <a:latin typeface="Times New Roman"/>
                <a:cs typeface="Times New Roman"/>
              </a:rPr>
              <a:t>qrlfn</a:t>
            </a:r>
            <a:r>
              <a:rPr lang="en-US">
                <a:latin typeface="Times New Roman"/>
                <a:cs typeface="Times New Roman"/>
              </a:rPr>
              <a:t> sf </a:t>
            </a:r>
            <a:r>
              <a:rPr lang="en-US" err="1">
                <a:latin typeface="Times New Roman"/>
                <a:cs typeface="Times New Roman"/>
              </a:rPr>
              <a:t>zsc</a:t>
            </a:r>
            <a:r>
              <a:rPr lang="en-US">
                <a:latin typeface="Times New Roman"/>
                <a:cs typeface="Times New Roman"/>
              </a:rPr>
              <a:t> </a:t>
            </a:r>
            <a:r>
              <a:rPr lang="en-US" err="1">
                <a:latin typeface="Times New Roman"/>
                <a:cs typeface="Times New Roman"/>
              </a:rPr>
              <a:t>zlecn</a:t>
            </a:r>
            <a:r>
              <a:rPr lang="en-US">
                <a:latin typeface="Times New Roman"/>
                <a:cs typeface="Times New Roman"/>
              </a:rPr>
              <a:t> sf </a:t>
            </a:r>
            <a:r>
              <a:rPr lang="en-US" err="1">
                <a:latin typeface="Times New Roman"/>
                <a:cs typeface="Times New Roman"/>
              </a:rPr>
              <a:t>cqdsrrn</a:t>
            </a:r>
            <a:r>
              <a:rPr lang="en-US">
                <a:latin typeface="Times New Roman"/>
                <a:cs typeface="Times New Roman"/>
              </a:rPr>
              <a:t> </a:t>
            </a:r>
            <a:r>
              <a:rPr lang="en-US" err="1">
                <a:latin typeface="Times New Roman"/>
                <a:cs typeface="Times New Roman"/>
              </a:rPr>
              <a:t>jlw</a:t>
            </a:r>
            <a:r>
              <a:rPr lang="en-US">
                <a:latin typeface="Times New Roman"/>
                <a:cs typeface="Times New Roman"/>
              </a:rPr>
              <a:t>, </a:t>
            </a:r>
            <a:r>
              <a:rPr lang="en-US" err="1">
                <a:latin typeface="Times New Roman"/>
                <a:cs typeface="Times New Roman"/>
              </a:rPr>
              <a:t>wzsoznj</a:t>
            </a:r>
            <a:r>
              <a:rPr lang="en-US">
                <a:latin typeface="Times New Roman"/>
                <a:cs typeface="Times New Roman"/>
              </a:rPr>
              <a:t> </a:t>
            </a:r>
            <a:r>
              <a:rPr lang="en-US" err="1">
                <a:latin typeface="Times New Roman"/>
                <a:cs typeface="Times New Roman"/>
              </a:rPr>
              <a:t>flfn</a:t>
            </a:r>
            <a:r>
              <a:rPr lang="en-US">
                <a:latin typeface="Times New Roman"/>
                <a:cs typeface="Times New Roman"/>
              </a:rPr>
              <a:t> </a:t>
            </a:r>
            <a:r>
              <a:rPr lang="en-US" err="1">
                <a:latin typeface="Times New Roman"/>
                <a:cs typeface="Times New Roman"/>
              </a:rPr>
              <a:t>hnfnojqonb</a:t>
            </a:r>
            <a:r>
              <a:rPr lang="en-US">
                <a:latin typeface="Times New Roman"/>
                <a:cs typeface="Times New Roman"/>
              </a:rPr>
              <a:t>. q </a:t>
            </a:r>
            <a:r>
              <a:rPr lang="en-US" err="1">
                <a:latin typeface="Times New Roman"/>
                <a:cs typeface="Times New Roman"/>
              </a:rPr>
              <a:t>csfyrn</a:t>
            </a:r>
            <a:r>
              <a:rPr lang="en-US">
                <a:latin typeface="Times New Roman"/>
                <a:cs typeface="Times New Roman"/>
              </a:rPr>
              <a:t> </a:t>
            </a:r>
            <a:r>
              <a:rPr lang="en-US" err="1">
                <a:latin typeface="Times New Roman"/>
                <a:cs typeface="Times New Roman"/>
              </a:rPr>
              <a:t>blgncosx</a:t>
            </a:r>
            <a:r>
              <a:rPr lang="en-US">
                <a:latin typeface="Times New Roman"/>
                <a:cs typeface="Times New Roman"/>
              </a:rPr>
              <a:t> </a:t>
            </a:r>
            <a:r>
              <a:rPr lang="en-US" err="1">
                <a:latin typeface="Times New Roman"/>
                <a:cs typeface="Times New Roman"/>
              </a:rPr>
              <a:t>cekksxnb</a:t>
            </a:r>
            <a:r>
              <a:rPr lang="en-US">
                <a:latin typeface="Times New Roman"/>
                <a:cs typeface="Times New Roman"/>
              </a:rPr>
              <a:t> </a:t>
            </a:r>
            <a:r>
              <a:rPr lang="en-US" err="1">
                <a:latin typeface="Times New Roman"/>
                <a:cs typeface="Times New Roman"/>
              </a:rPr>
              <a:t>ol</a:t>
            </a:r>
            <a:r>
              <a:rPr lang="en-US">
                <a:latin typeface="Times New Roman"/>
                <a:cs typeface="Times New Roman"/>
              </a:rPr>
              <a:t> </a:t>
            </a:r>
            <a:r>
              <a:rPr lang="en-US" err="1">
                <a:latin typeface="Times New Roman"/>
                <a:cs typeface="Times New Roman"/>
              </a:rPr>
              <a:t>cnjdn</a:t>
            </a:r>
            <a:r>
              <a:rPr lang="en-US">
                <a:latin typeface="Times New Roman"/>
                <a:cs typeface="Times New Roman"/>
              </a:rPr>
              <a:t> </a:t>
            </a:r>
            <a:r>
              <a:rPr lang="en-US" err="1">
                <a:latin typeface="Times New Roman"/>
                <a:cs typeface="Times New Roman"/>
              </a:rPr>
              <a:t>zsg</a:t>
            </a:r>
            <a:r>
              <a:rPr lang="en-US">
                <a:latin typeface="Times New Roman"/>
                <a:cs typeface="Times New Roman"/>
              </a:rPr>
              <a:t>. </a:t>
            </a:r>
            <a:r>
              <a:rPr lang="en-US" err="1">
                <a:latin typeface="Times New Roman"/>
                <a:cs typeface="Times New Roman"/>
              </a:rPr>
              <a:t>zn</a:t>
            </a:r>
            <a:r>
              <a:rPr lang="en-US">
                <a:latin typeface="Times New Roman"/>
                <a:cs typeface="Times New Roman"/>
              </a:rPr>
              <a:t> </a:t>
            </a:r>
            <a:r>
              <a:rPr lang="en-US" err="1">
                <a:latin typeface="Times New Roman"/>
                <a:cs typeface="Times New Roman"/>
              </a:rPr>
              <a:t>pjnqmkqconb</a:t>
            </a:r>
            <a:r>
              <a:rPr lang="en-US">
                <a:latin typeface="Times New Roman"/>
                <a:cs typeface="Times New Roman"/>
              </a:rPr>
              <a:t> </a:t>
            </a:r>
            <a:r>
              <a:rPr lang="en-US" err="1">
                <a:latin typeface="Times New Roman"/>
                <a:cs typeface="Times New Roman"/>
              </a:rPr>
              <a:t>qfb</a:t>
            </a:r>
            <a:r>
              <a:rPr lang="en-US">
                <a:latin typeface="Times New Roman"/>
                <a:cs typeface="Times New Roman"/>
              </a:rPr>
              <a:t> </a:t>
            </a:r>
            <a:r>
              <a:rPr lang="en-US" err="1">
                <a:latin typeface="Times New Roman"/>
                <a:cs typeface="Times New Roman"/>
              </a:rPr>
              <a:t>bsfnb</a:t>
            </a:r>
            <a:r>
              <a:rPr lang="en-US">
                <a:latin typeface="Times New Roman"/>
                <a:cs typeface="Times New Roman"/>
              </a:rPr>
              <a:t> </a:t>
            </a:r>
            <a:r>
              <a:rPr lang="en-US" err="1">
                <a:latin typeface="Times New Roman"/>
                <a:cs typeface="Times New Roman"/>
              </a:rPr>
              <a:t>qo</a:t>
            </a:r>
            <a:r>
              <a:rPr lang="en-US">
                <a:latin typeface="Times New Roman"/>
                <a:cs typeface="Times New Roman"/>
              </a:rPr>
              <a:t>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xrep</a:t>
            </a:r>
            <a:r>
              <a:rPr lang="en-US">
                <a:latin typeface="Times New Roman"/>
                <a:cs typeface="Times New Roman"/>
              </a:rPr>
              <a:t>, </a:t>
            </a:r>
            <a:r>
              <a:rPr lang="en-US" err="1">
                <a:latin typeface="Times New Roman"/>
                <a:cs typeface="Times New Roman"/>
              </a:rPr>
              <a:t>qo</a:t>
            </a:r>
            <a:r>
              <a:rPr lang="en-US">
                <a:latin typeface="Times New Roman"/>
                <a:cs typeface="Times New Roman"/>
              </a:rPr>
              <a:t> </a:t>
            </a:r>
            <a:r>
              <a:rPr lang="en-US" err="1">
                <a:latin typeface="Times New Roman"/>
                <a:cs typeface="Times New Roman"/>
              </a:rPr>
              <a:t>zlejc</a:t>
            </a:r>
            <a:r>
              <a:rPr lang="en-US">
                <a:latin typeface="Times New Roman"/>
                <a:cs typeface="Times New Roman"/>
              </a:rPr>
              <a:t> </a:t>
            </a:r>
            <a:r>
              <a:rPr lang="en-US" err="1">
                <a:latin typeface="Times New Roman"/>
                <a:cs typeface="Times New Roman"/>
              </a:rPr>
              <a:t>gqozngqosxqrrv</a:t>
            </a:r>
            <a:r>
              <a:rPr lang="en-US">
                <a:latin typeface="Times New Roman"/>
                <a:cs typeface="Times New Roman"/>
              </a:rPr>
              <a:t> </a:t>
            </a:r>
            <a:r>
              <a:rPr lang="en-US" err="1">
                <a:latin typeface="Times New Roman"/>
                <a:cs typeface="Times New Roman"/>
              </a:rPr>
              <a:t>ksanb</a:t>
            </a:r>
            <a:r>
              <a:rPr lang="en-US">
                <a:latin typeface="Times New Roman"/>
                <a:cs typeface="Times New Roman"/>
              </a:rPr>
              <a:t>, sf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cqgn</a:t>
            </a:r>
            <a:r>
              <a:rPr lang="en-US">
                <a:latin typeface="Times New Roman"/>
                <a:cs typeface="Times New Roman"/>
              </a:rPr>
              <a:t> </a:t>
            </a:r>
            <a:r>
              <a:rPr lang="en-US" err="1">
                <a:latin typeface="Times New Roman"/>
                <a:cs typeface="Times New Roman"/>
              </a:rPr>
              <a:t>jllg</a:t>
            </a:r>
            <a:r>
              <a:rPr lang="en-US">
                <a:latin typeface="Times New Roman"/>
                <a:cs typeface="Times New Roman"/>
              </a:rPr>
              <a:t>, </a:t>
            </a:r>
            <a:r>
              <a:rPr lang="en-US" err="1">
                <a:latin typeface="Times New Roman"/>
                <a:cs typeface="Times New Roman"/>
              </a:rPr>
              <a:t>qo</a:t>
            </a:r>
            <a:r>
              <a:rPr lang="en-US">
                <a:latin typeface="Times New Roman"/>
                <a:cs typeface="Times New Roman"/>
              </a:rPr>
              <a:t>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cqgn</a:t>
            </a:r>
            <a:r>
              <a:rPr lang="en-US">
                <a:latin typeface="Times New Roman"/>
                <a:cs typeface="Times New Roman"/>
              </a:rPr>
              <a:t> </a:t>
            </a:r>
            <a:r>
              <a:rPr lang="en-US" err="1">
                <a:latin typeface="Times New Roman"/>
                <a:cs typeface="Times New Roman"/>
              </a:rPr>
              <a:t>oqprn</a:t>
            </a:r>
            <a:r>
              <a:rPr lang="en-US">
                <a:latin typeface="Times New Roman"/>
                <a:cs typeface="Times New Roman"/>
              </a:rPr>
              <a:t>, </a:t>
            </a:r>
            <a:r>
              <a:rPr lang="en-US" err="1">
                <a:latin typeface="Times New Roman"/>
                <a:cs typeface="Times New Roman"/>
              </a:rPr>
              <a:t>fndnj</a:t>
            </a:r>
            <a:r>
              <a:rPr lang="en-US">
                <a:latin typeface="Times New Roman"/>
                <a:cs typeface="Times New Roman"/>
              </a:rPr>
              <a:t> </a:t>
            </a:r>
            <a:r>
              <a:rPr lang="en-US" err="1">
                <a:latin typeface="Times New Roman"/>
                <a:cs typeface="Times New Roman"/>
              </a:rPr>
              <a:t>oqmsfy</a:t>
            </a:r>
            <a:r>
              <a:rPr lang="en-US">
                <a:latin typeface="Times New Roman"/>
                <a:cs typeface="Times New Roman"/>
              </a:rPr>
              <a:t> </a:t>
            </a:r>
            <a:r>
              <a:rPr lang="en-US" err="1">
                <a:latin typeface="Times New Roman"/>
                <a:cs typeface="Times New Roman"/>
              </a:rPr>
              <a:t>zsc</a:t>
            </a:r>
            <a:r>
              <a:rPr lang="en-US">
                <a:latin typeface="Times New Roman"/>
                <a:cs typeface="Times New Roman"/>
              </a:rPr>
              <a:t> </a:t>
            </a:r>
            <a:r>
              <a:rPr lang="en-US" err="1">
                <a:latin typeface="Times New Roman"/>
                <a:cs typeface="Times New Roman"/>
              </a:rPr>
              <a:t>gnqrc</a:t>
            </a:r>
            <a:r>
              <a:rPr lang="en-US">
                <a:latin typeface="Times New Roman"/>
                <a:cs typeface="Times New Roman"/>
              </a:rPr>
              <a:t> </a:t>
            </a:r>
            <a:r>
              <a:rPr lang="en-US" err="1">
                <a:latin typeface="Times New Roman"/>
                <a:cs typeface="Times New Roman"/>
              </a:rPr>
              <a:t>wsoz</a:t>
            </a:r>
            <a:r>
              <a:rPr lang="en-US">
                <a:latin typeface="Times New Roman"/>
                <a:cs typeface="Times New Roman"/>
              </a:rPr>
              <a:t> </a:t>
            </a:r>
            <a:r>
              <a:rPr lang="en-US" err="1">
                <a:latin typeface="Times New Roman"/>
                <a:cs typeface="Times New Roman"/>
              </a:rPr>
              <a:t>loznj</a:t>
            </a:r>
            <a:r>
              <a:rPr lang="en-US">
                <a:latin typeface="Times New Roman"/>
                <a:cs typeface="Times New Roman"/>
              </a:rPr>
              <a:t> </a:t>
            </a:r>
            <a:r>
              <a:rPr lang="en-US" err="1">
                <a:latin typeface="Times New Roman"/>
                <a:cs typeface="Times New Roman"/>
              </a:rPr>
              <a:t>gngpnjc</a:t>
            </a:r>
            <a:r>
              <a:rPr lang="en-US">
                <a:latin typeface="Times New Roman"/>
                <a:cs typeface="Times New Roman"/>
              </a:rPr>
              <a:t>, </a:t>
            </a:r>
            <a:r>
              <a:rPr lang="en-US" err="1">
                <a:latin typeface="Times New Roman"/>
                <a:cs typeface="Times New Roman"/>
              </a:rPr>
              <a:t>gexz</a:t>
            </a:r>
            <a:r>
              <a:rPr lang="en-US">
                <a:latin typeface="Times New Roman"/>
                <a:cs typeface="Times New Roman"/>
              </a:rPr>
              <a:t> </a:t>
            </a:r>
            <a:r>
              <a:rPr lang="en-US" err="1">
                <a:latin typeface="Times New Roman"/>
                <a:cs typeface="Times New Roman"/>
              </a:rPr>
              <a:t>rncc</a:t>
            </a:r>
            <a:r>
              <a:rPr lang="en-US">
                <a:latin typeface="Times New Roman"/>
                <a:cs typeface="Times New Roman"/>
              </a:rPr>
              <a:t> </a:t>
            </a:r>
            <a:r>
              <a:rPr lang="en-US" err="1">
                <a:latin typeface="Times New Roman"/>
                <a:cs typeface="Times New Roman"/>
              </a:rPr>
              <a:t>pjsfysfy</a:t>
            </a:r>
            <a:r>
              <a:rPr lang="en-US">
                <a:latin typeface="Times New Roman"/>
                <a:cs typeface="Times New Roman"/>
              </a:rPr>
              <a:t> q </a:t>
            </a:r>
            <a:r>
              <a:rPr lang="en-US" err="1">
                <a:latin typeface="Times New Roman"/>
                <a:cs typeface="Times New Roman"/>
              </a:rPr>
              <a:t>yenco</a:t>
            </a:r>
            <a:r>
              <a:rPr lang="en-US">
                <a:latin typeface="Times New Roman"/>
                <a:cs typeface="Times New Roman"/>
              </a:rPr>
              <a:t> </a:t>
            </a:r>
            <a:r>
              <a:rPr lang="en-US" err="1">
                <a:latin typeface="Times New Roman"/>
                <a:cs typeface="Times New Roman"/>
              </a:rPr>
              <a:t>wsoz</a:t>
            </a:r>
            <a:r>
              <a:rPr lang="en-US">
                <a:latin typeface="Times New Roman"/>
                <a:cs typeface="Times New Roman"/>
              </a:rPr>
              <a:t> </a:t>
            </a:r>
            <a:r>
              <a:rPr lang="en-US" err="1">
                <a:latin typeface="Times New Roman"/>
                <a:cs typeface="Times New Roman"/>
              </a:rPr>
              <a:t>zsg</a:t>
            </a:r>
            <a:r>
              <a:rPr lang="en-US">
                <a:latin typeface="Times New Roman"/>
                <a:cs typeface="Times New Roman"/>
              </a:rPr>
              <a:t>; </a:t>
            </a:r>
            <a:r>
              <a:rPr lang="en-US" err="1">
                <a:latin typeface="Times New Roman"/>
                <a:cs typeface="Times New Roman"/>
              </a:rPr>
              <a:t>qfb</a:t>
            </a:r>
            <a:r>
              <a:rPr lang="en-US">
                <a:latin typeface="Times New Roman"/>
                <a:cs typeface="Times New Roman"/>
              </a:rPr>
              <a:t> </a:t>
            </a:r>
            <a:r>
              <a:rPr lang="en-US" err="1">
                <a:latin typeface="Times New Roman"/>
                <a:cs typeface="Times New Roman"/>
              </a:rPr>
              <a:t>wnfo</a:t>
            </a:r>
            <a:r>
              <a:rPr lang="en-US">
                <a:latin typeface="Times New Roman"/>
                <a:cs typeface="Times New Roman"/>
              </a:rPr>
              <a:t> </a:t>
            </a:r>
            <a:r>
              <a:rPr lang="en-US" err="1">
                <a:latin typeface="Times New Roman"/>
                <a:cs typeface="Times New Roman"/>
              </a:rPr>
              <a:t>zlgn</a:t>
            </a:r>
            <a:r>
              <a:rPr lang="en-US">
                <a:latin typeface="Times New Roman"/>
                <a:cs typeface="Times New Roman"/>
              </a:rPr>
              <a:t> </a:t>
            </a:r>
            <a:r>
              <a:rPr lang="en-US" err="1">
                <a:latin typeface="Times New Roman"/>
                <a:cs typeface="Times New Roman"/>
              </a:rPr>
              <a:t>qo</a:t>
            </a:r>
            <a:r>
              <a:rPr lang="en-US">
                <a:latin typeface="Times New Roman"/>
                <a:cs typeface="Times New Roman"/>
              </a:rPr>
              <a:t> </a:t>
            </a:r>
            <a:r>
              <a:rPr lang="en-US" err="1">
                <a:latin typeface="Times New Roman"/>
                <a:cs typeface="Times New Roman"/>
              </a:rPr>
              <a:t>naqxorv</a:t>
            </a:r>
            <a:r>
              <a:rPr lang="en-US">
                <a:latin typeface="Times New Roman"/>
                <a:cs typeface="Times New Roman"/>
              </a:rPr>
              <a:t> </a:t>
            </a:r>
            <a:r>
              <a:rPr lang="en-US" err="1">
                <a:latin typeface="Times New Roman"/>
                <a:cs typeface="Times New Roman"/>
              </a:rPr>
              <a:t>gsbfsyzo</a:t>
            </a:r>
            <a:r>
              <a:rPr lang="en-US">
                <a:latin typeface="Times New Roman"/>
                <a:cs typeface="Times New Roman"/>
              </a:rPr>
              <a:t>, </a:t>
            </a:r>
            <a:r>
              <a:rPr lang="en-US" err="1">
                <a:latin typeface="Times New Roman"/>
                <a:cs typeface="Times New Roman"/>
              </a:rPr>
              <a:t>lfrv</a:t>
            </a:r>
            <a:r>
              <a:rPr lang="en-US">
                <a:latin typeface="Times New Roman"/>
                <a:cs typeface="Times New Roman"/>
              </a:rPr>
              <a:t> </a:t>
            </a:r>
            <a:r>
              <a:rPr lang="en-US" err="1">
                <a:latin typeface="Times New Roman"/>
                <a:cs typeface="Times New Roman"/>
              </a:rPr>
              <a:t>ol</a:t>
            </a:r>
            <a:r>
              <a:rPr lang="en-US">
                <a:latin typeface="Times New Roman"/>
                <a:cs typeface="Times New Roman"/>
              </a:rPr>
              <a:t> </a:t>
            </a:r>
            <a:r>
              <a:rPr lang="en-US" err="1">
                <a:latin typeface="Times New Roman"/>
                <a:cs typeface="Times New Roman"/>
              </a:rPr>
              <a:t>jnosjn</a:t>
            </a:r>
            <a:r>
              <a:rPr lang="en-US">
                <a:latin typeface="Times New Roman"/>
                <a:cs typeface="Times New Roman"/>
              </a:rPr>
              <a:t> </a:t>
            </a:r>
            <a:r>
              <a:rPr lang="en-US" err="1">
                <a:latin typeface="Times New Roman"/>
                <a:cs typeface="Times New Roman"/>
              </a:rPr>
              <a:t>qo</a:t>
            </a:r>
            <a:r>
              <a:rPr lang="en-US">
                <a:latin typeface="Times New Roman"/>
                <a:cs typeface="Times New Roman"/>
              </a:rPr>
              <a:t> </a:t>
            </a:r>
            <a:r>
              <a:rPr lang="en-US" err="1">
                <a:latin typeface="Times New Roman"/>
                <a:cs typeface="Times New Roman"/>
              </a:rPr>
              <a:t>lfxn</a:t>
            </a:r>
            <a:r>
              <a:rPr lang="en-US">
                <a:latin typeface="Times New Roman"/>
                <a:cs typeface="Times New Roman"/>
              </a:rPr>
              <a:t> </a:t>
            </a:r>
            <a:r>
              <a:rPr lang="en-US" err="1">
                <a:latin typeface="Times New Roman"/>
                <a:cs typeface="Times New Roman"/>
              </a:rPr>
              <a:t>ol</a:t>
            </a:r>
            <a:r>
              <a:rPr lang="en-US">
                <a:latin typeface="Times New Roman"/>
                <a:cs typeface="Times New Roman"/>
              </a:rPr>
              <a:t> </a:t>
            </a:r>
            <a:r>
              <a:rPr lang="en-US" err="1">
                <a:latin typeface="Times New Roman"/>
                <a:cs typeface="Times New Roman"/>
              </a:rPr>
              <a:t>pnb</a:t>
            </a:r>
            <a:r>
              <a:rPr lang="en-US">
                <a:latin typeface="Times New Roman"/>
                <a:cs typeface="Times New Roman"/>
              </a:rPr>
              <a:t>. </a:t>
            </a:r>
            <a:r>
              <a:rPr lang="en-US" err="1">
                <a:latin typeface="Times New Roman"/>
                <a:cs typeface="Times New Roman"/>
              </a:rPr>
              <a:t>zn</a:t>
            </a:r>
            <a:r>
              <a:rPr lang="en-US">
                <a:latin typeface="Times New Roman"/>
                <a:cs typeface="Times New Roman"/>
              </a:rPr>
              <a:t> </a:t>
            </a:r>
            <a:r>
              <a:rPr lang="en-US" sz="3200" err="1">
                <a:latin typeface="Times New Roman"/>
                <a:cs typeface="Times New Roman"/>
              </a:rPr>
              <a:t>fndnj</a:t>
            </a:r>
            <a:r>
              <a:rPr lang="en-US">
                <a:latin typeface="Times New Roman"/>
                <a:cs typeface="Times New Roman"/>
              </a:rPr>
              <a:t> </a:t>
            </a:r>
            <a:r>
              <a:rPr lang="en-US" err="1">
                <a:latin typeface="Times New Roman"/>
                <a:cs typeface="Times New Roman"/>
              </a:rPr>
              <a:t>ecnb</a:t>
            </a:r>
            <a:r>
              <a:rPr lang="en-US">
                <a:latin typeface="Times New Roman"/>
                <a:cs typeface="Times New Roman"/>
              </a:rPr>
              <a:t>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xlcv</a:t>
            </a:r>
            <a:r>
              <a:rPr lang="en-US">
                <a:latin typeface="Times New Roman"/>
                <a:cs typeface="Times New Roman"/>
              </a:rPr>
              <a:t> </a:t>
            </a:r>
            <a:r>
              <a:rPr lang="en-US" err="1">
                <a:latin typeface="Times New Roman"/>
                <a:cs typeface="Times New Roman"/>
              </a:rPr>
              <a:t>xzqgpnjc</a:t>
            </a:r>
            <a:r>
              <a:rPr lang="en-US">
                <a:latin typeface="Times New Roman"/>
                <a:cs typeface="Times New Roman"/>
              </a:rPr>
              <a:t> </a:t>
            </a:r>
            <a:r>
              <a:rPr lang="en-US" err="1">
                <a:latin typeface="Times New Roman"/>
                <a:cs typeface="Times New Roman"/>
              </a:rPr>
              <a:t>wzsxz</a:t>
            </a:r>
            <a:r>
              <a:rPr lang="en-US">
                <a:latin typeface="Times New Roman"/>
                <a:cs typeface="Times New Roman"/>
              </a:rPr>
              <a:t>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jnkljg</a:t>
            </a:r>
            <a:r>
              <a:rPr lang="en-US">
                <a:latin typeface="Times New Roman"/>
                <a:cs typeface="Times New Roman"/>
              </a:rPr>
              <a:t> </a:t>
            </a:r>
            <a:r>
              <a:rPr lang="en-US" err="1">
                <a:latin typeface="Times New Roman"/>
                <a:cs typeface="Times New Roman"/>
              </a:rPr>
              <a:t>hjldsbnc</a:t>
            </a:r>
            <a:r>
              <a:rPr lang="en-US">
                <a:latin typeface="Times New Roman"/>
                <a:cs typeface="Times New Roman"/>
              </a:rPr>
              <a:t> </a:t>
            </a:r>
            <a:r>
              <a:rPr lang="en-US" err="1">
                <a:latin typeface="Times New Roman"/>
                <a:cs typeface="Times New Roman"/>
              </a:rPr>
              <a:t>klj</a:t>
            </a:r>
            <a:r>
              <a:rPr lang="en-US">
                <a:latin typeface="Times New Roman"/>
                <a:cs typeface="Times New Roman"/>
              </a:rPr>
              <a:t> soc </a:t>
            </a:r>
            <a:r>
              <a:rPr lang="en-US" err="1">
                <a:latin typeface="Times New Roman"/>
                <a:cs typeface="Times New Roman"/>
              </a:rPr>
              <a:t>kqdlejnb</a:t>
            </a:r>
            <a:r>
              <a:rPr lang="en-US">
                <a:latin typeface="Times New Roman"/>
                <a:cs typeface="Times New Roman"/>
              </a:rPr>
              <a:t> </a:t>
            </a:r>
            <a:r>
              <a:rPr lang="en-US" err="1">
                <a:latin typeface="Times New Roman"/>
                <a:cs typeface="Times New Roman"/>
              </a:rPr>
              <a:t>gngpnjc</a:t>
            </a:r>
            <a:r>
              <a:rPr lang="en-US">
                <a:latin typeface="Times New Roman"/>
                <a:cs typeface="Times New Roman"/>
              </a:rPr>
              <a:t>. </a:t>
            </a:r>
            <a:r>
              <a:rPr lang="en-US" err="1">
                <a:latin typeface="Times New Roman"/>
                <a:cs typeface="Times New Roman"/>
              </a:rPr>
              <a:t>zn</a:t>
            </a:r>
            <a:r>
              <a:rPr lang="en-US">
                <a:latin typeface="Times New Roman"/>
                <a:cs typeface="Times New Roman"/>
              </a:rPr>
              <a:t> </a:t>
            </a:r>
            <a:r>
              <a:rPr lang="en-US" err="1">
                <a:latin typeface="Times New Roman"/>
                <a:cs typeface="Times New Roman"/>
              </a:rPr>
              <a:t>hqccnb</a:t>
            </a:r>
            <a:r>
              <a:rPr lang="en-US">
                <a:latin typeface="Times New Roman"/>
                <a:cs typeface="Times New Roman"/>
              </a:rPr>
              <a:t> </a:t>
            </a:r>
            <a:r>
              <a:rPr lang="en-US" err="1">
                <a:latin typeface="Times New Roman"/>
                <a:cs typeface="Times New Roman"/>
              </a:rPr>
              <a:t>onf</a:t>
            </a:r>
            <a:r>
              <a:rPr lang="en-US">
                <a:latin typeface="Times New Roman"/>
                <a:cs typeface="Times New Roman"/>
              </a:rPr>
              <a:t> </a:t>
            </a:r>
            <a:r>
              <a:rPr lang="en-US" err="1">
                <a:latin typeface="Times New Roman"/>
                <a:cs typeface="Times New Roman"/>
              </a:rPr>
              <a:t>zlejc</a:t>
            </a:r>
            <a:r>
              <a:rPr lang="en-US">
                <a:latin typeface="Times New Roman"/>
                <a:cs typeface="Times New Roman"/>
              </a:rPr>
              <a:t> </a:t>
            </a:r>
            <a:r>
              <a:rPr lang="en-US" err="1">
                <a:latin typeface="Times New Roman"/>
                <a:cs typeface="Times New Roman"/>
              </a:rPr>
              <a:t>leo</a:t>
            </a:r>
            <a:r>
              <a:rPr lang="en-US">
                <a:latin typeface="Times New Roman"/>
                <a:cs typeface="Times New Roman"/>
              </a:rPr>
              <a:t> </a:t>
            </a:r>
            <a:r>
              <a:rPr lang="en-US" err="1">
                <a:latin typeface="Times New Roman"/>
                <a:cs typeface="Times New Roman"/>
              </a:rPr>
              <a:t>lk</a:t>
            </a:r>
            <a:r>
              <a:rPr lang="en-US">
                <a:latin typeface="Times New Roman"/>
                <a:cs typeface="Times New Roman"/>
              </a:rPr>
              <a:t> </a:t>
            </a:r>
            <a:r>
              <a:rPr lang="en-US" err="1">
                <a:latin typeface="Times New Roman"/>
                <a:cs typeface="Times New Roman"/>
              </a:rPr>
              <a:t>ozn</a:t>
            </a:r>
            <a:r>
              <a:rPr lang="en-US">
                <a:latin typeface="Times New Roman"/>
                <a:cs typeface="Times New Roman"/>
              </a:rPr>
              <a:t> </a:t>
            </a:r>
            <a:r>
              <a:rPr lang="en-US" err="1">
                <a:latin typeface="Times New Roman"/>
                <a:cs typeface="Times New Roman"/>
              </a:rPr>
              <a:t>ownfov-klej</a:t>
            </a:r>
            <a:r>
              <a:rPr lang="en-US">
                <a:latin typeface="Times New Roman"/>
                <a:cs typeface="Times New Roman"/>
              </a:rPr>
              <a:t> sf </a:t>
            </a:r>
            <a:r>
              <a:rPr lang="en-US" err="1">
                <a:latin typeface="Times New Roman"/>
                <a:cs typeface="Times New Roman"/>
              </a:rPr>
              <a:t>cqdsrrn</a:t>
            </a:r>
            <a:r>
              <a:rPr lang="en-US">
                <a:latin typeface="Times New Roman"/>
                <a:cs typeface="Times New Roman"/>
              </a:rPr>
              <a:t> </a:t>
            </a:r>
            <a:r>
              <a:rPr lang="en-US" err="1">
                <a:latin typeface="Times New Roman"/>
                <a:cs typeface="Times New Roman"/>
              </a:rPr>
              <a:t>jlw</a:t>
            </a:r>
            <a:r>
              <a:rPr lang="en-US">
                <a:latin typeface="Times New Roman"/>
                <a:cs typeface="Times New Roman"/>
              </a:rPr>
              <a:t>, </a:t>
            </a:r>
            <a:r>
              <a:rPr lang="en-US" err="1">
                <a:latin typeface="Times New Roman"/>
                <a:cs typeface="Times New Roman"/>
              </a:rPr>
              <a:t>nsoznj</a:t>
            </a:r>
            <a:r>
              <a:rPr lang="en-US">
                <a:latin typeface="Times New Roman"/>
                <a:cs typeface="Times New Roman"/>
              </a:rPr>
              <a:t> sf </a:t>
            </a:r>
            <a:r>
              <a:rPr lang="en-US" err="1">
                <a:latin typeface="Times New Roman"/>
                <a:cs typeface="Times New Roman"/>
              </a:rPr>
              <a:t>crnnhsfy</a:t>
            </a:r>
            <a:r>
              <a:rPr lang="en-US">
                <a:latin typeface="Times New Roman"/>
                <a:cs typeface="Times New Roman"/>
              </a:rPr>
              <a:t> </a:t>
            </a:r>
            <a:r>
              <a:rPr lang="en-US" err="1">
                <a:latin typeface="Times New Roman"/>
                <a:cs typeface="Times New Roman"/>
              </a:rPr>
              <a:t>lj</a:t>
            </a:r>
            <a:r>
              <a:rPr lang="en-US">
                <a:latin typeface="Times New Roman"/>
                <a:cs typeface="Times New Roman"/>
              </a:rPr>
              <a:t> </a:t>
            </a:r>
            <a:r>
              <a:rPr lang="en-US" err="1">
                <a:latin typeface="Times New Roman"/>
                <a:cs typeface="Times New Roman"/>
              </a:rPr>
              <a:t>gqmsfy</a:t>
            </a:r>
            <a:r>
              <a:rPr lang="en-US">
                <a:latin typeface="Times New Roman"/>
                <a:cs typeface="Times New Roman"/>
              </a:rPr>
              <a:t> </a:t>
            </a:r>
            <a:r>
              <a:rPr lang="en-US" err="1">
                <a:latin typeface="Times New Roman"/>
                <a:cs typeface="Times New Roman"/>
              </a:rPr>
              <a:t>zsc</a:t>
            </a:r>
            <a:r>
              <a:rPr lang="en-US">
                <a:latin typeface="Times New Roman"/>
                <a:cs typeface="Times New Roman"/>
              </a:rPr>
              <a:t> </a:t>
            </a:r>
            <a:r>
              <a:rPr lang="en-US" err="1">
                <a:latin typeface="Times New Roman"/>
                <a:cs typeface="Times New Roman"/>
              </a:rPr>
              <a:t>olsrno</a:t>
            </a:r>
            <a:r>
              <a:rPr lang="en-US">
                <a:latin typeface="Times New Roman"/>
                <a:cs typeface="Times New Roman"/>
              </a:rPr>
              <a:t>. </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130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342" y="249330"/>
            <a:ext cx="8979146" cy="584765"/>
          </a:xfrm>
        </p:spPr>
        <p:txBody>
          <a:bodyPr wrap="square">
            <a:spAutoFit/>
          </a:bodyPr>
          <a:lstStyle/>
          <a:p>
            <a:r>
              <a:rPr lang="en-IN" altLang="en-US" sz="3200" b="1">
                <a:ea typeface="ヒラギノ角ゴ Pro W3" charset="-128"/>
              </a:rPr>
              <a:t>Relative Frequency of Letters in Ciphertext</a:t>
            </a:r>
          </a:p>
        </p:txBody>
      </p:sp>
      <p:pic>
        <p:nvPicPr>
          <p:cNvPr id="8" name="Picture 7">
            <a:extLst>
              <a:ext uri="{FF2B5EF4-FFF2-40B4-BE49-F238E27FC236}">
                <a16:creationId xmlns:a16="http://schemas.microsoft.com/office/drawing/2014/main" id="{10CE389D-EC67-9A52-3F34-694BCD1DF7D6}"/>
              </a:ext>
            </a:extLst>
          </p:cNvPr>
          <p:cNvPicPr>
            <a:picLocks noChangeAspect="1"/>
          </p:cNvPicPr>
          <p:nvPr/>
        </p:nvPicPr>
        <p:blipFill>
          <a:blip r:embed="rId3"/>
          <a:stretch>
            <a:fillRect/>
          </a:stretch>
        </p:blipFill>
        <p:spPr>
          <a:xfrm>
            <a:off x="623391" y="980728"/>
            <a:ext cx="10870821" cy="5400600"/>
          </a:xfrm>
          <a:prstGeom prst="rect">
            <a:avLst/>
          </a:prstGeom>
        </p:spPr>
      </p:pic>
    </p:spTree>
    <p:extLst>
      <p:ext uri="{BB962C8B-B14F-4D97-AF65-F5344CB8AC3E}">
        <p14:creationId xmlns:p14="http://schemas.microsoft.com/office/powerpoint/2010/main" val="1992685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342" y="249330"/>
            <a:ext cx="9987258" cy="584765"/>
          </a:xfrm>
        </p:spPr>
        <p:txBody>
          <a:bodyPr wrap="square">
            <a:spAutoFit/>
          </a:bodyPr>
          <a:lstStyle/>
          <a:p>
            <a:r>
              <a:rPr lang="en-IN" altLang="en-US" sz="3200" b="1">
                <a:ea typeface="ヒラギノ角ゴ Pro W3" charset="-128"/>
              </a:rPr>
              <a:t>Relative Frequency of Plaintext and Ciphertext</a:t>
            </a:r>
          </a:p>
        </p:txBody>
      </p:sp>
      <p:pic>
        <p:nvPicPr>
          <p:cNvPr id="8" name="Picture 7">
            <a:extLst>
              <a:ext uri="{FF2B5EF4-FFF2-40B4-BE49-F238E27FC236}">
                <a16:creationId xmlns:a16="http://schemas.microsoft.com/office/drawing/2014/main" id="{10CE389D-EC67-9A52-3F34-694BCD1DF7D6}"/>
              </a:ext>
            </a:extLst>
          </p:cNvPr>
          <p:cNvPicPr>
            <a:picLocks noChangeAspect="1"/>
          </p:cNvPicPr>
          <p:nvPr/>
        </p:nvPicPr>
        <p:blipFill>
          <a:blip r:embed="rId3"/>
          <a:stretch>
            <a:fillRect/>
          </a:stretch>
        </p:blipFill>
        <p:spPr>
          <a:xfrm>
            <a:off x="6528048" y="932105"/>
            <a:ext cx="5076564" cy="5510252"/>
          </a:xfrm>
          <a:prstGeom prst="rect">
            <a:avLst/>
          </a:prstGeom>
        </p:spPr>
      </p:pic>
      <p:pic>
        <p:nvPicPr>
          <p:cNvPr id="3" name="Picture 2">
            <a:extLst>
              <a:ext uri="{FF2B5EF4-FFF2-40B4-BE49-F238E27FC236}">
                <a16:creationId xmlns:a16="http://schemas.microsoft.com/office/drawing/2014/main" id="{48C7A51C-7AFF-DFD0-1A42-369296ADAB05}"/>
              </a:ext>
            </a:extLst>
          </p:cNvPr>
          <p:cNvPicPr>
            <a:picLocks noChangeAspect="1"/>
          </p:cNvPicPr>
          <p:nvPr/>
        </p:nvPicPr>
        <p:blipFill>
          <a:blip r:embed="rId4"/>
          <a:stretch>
            <a:fillRect/>
          </a:stretch>
        </p:blipFill>
        <p:spPr>
          <a:xfrm>
            <a:off x="587388" y="948130"/>
            <a:ext cx="5220580" cy="5510253"/>
          </a:xfrm>
          <a:prstGeom prst="rect">
            <a:avLst/>
          </a:prstGeom>
        </p:spPr>
      </p:pic>
    </p:spTree>
    <p:extLst>
      <p:ext uri="{BB962C8B-B14F-4D97-AF65-F5344CB8AC3E}">
        <p14:creationId xmlns:p14="http://schemas.microsoft.com/office/powerpoint/2010/main" val="658321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188640"/>
            <a:ext cx="6984776" cy="646321"/>
          </a:xfrm>
        </p:spPr>
        <p:txBody>
          <a:bodyPr wrap="square">
            <a:spAutoFit/>
          </a:bodyPr>
          <a:lstStyle/>
          <a:p>
            <a:r>
              <a:rPr lang="en-IN" altLang="en-US" sz="3600" err="1">
                <a:ea typeface="ヒラギノ角ゴ Pro W3" charset="-128"/>
              </a:rPr>
              <a:t>Monoalphabetic</a:t>
            </a:r>
            <a:r>
              <a:rPr lang="en-IN" altLang="en-US" sz="3600">
                <a:ea typeface="ヒラギノ角ゴ Pro W3" charset="-128"/>
              </a:rPr>
              <a:t> Ciphers</a:t>
            </a:r>
            <a:endParaRPr lang="en-US" sz="2800"/>
          </a:p>
        </p:txBody>
      </p:sp>
      <p:sp>
        <p:nvSpPr>
          <p:cNvPr id="4" name="Content Placeholder 3"/>
          <p:cNvSpPr>
            <a:spLocks noGrp="1"/>
          </p:cNvSpPr>
          <p:nvPr>
            <p:ph sz="quarter" idx="16"/>
          </p:nvPr>
        </p:nvSpPr>
        <p:spPr>
          <a:xfrm>
            <a:off x="479376" y="1052736"/>
            <a:ext cx="11712624" cy="1205705"/>
          </a:xfrm>
        </p:spPr>
        <p:txBody>
          <a:bodyPr wrap="square">
            <a:spAutoFit/>
          </a:bodyPr>
          <a:lstStyle/>
          <a:p>
            <a:pPr>
              <a:lnSpc>
                <a:spcPct val="150000"/>
              </a:lnSpc>
            </a:pPr>
            <a:r>
              <a:rPr lang="en-US" sz="2400"/>
              <a:t>Easy to break because they reflect the frequency data of the original alphabet</a:t>
            </a:r>
          </a:p>
          <a:p>
            <a:pPr>
              <a:lnSpc>
                <a:spcPct val="150000"/>
              </a:lnSpc>
            </a:pPr>
            <a:r>
              <a:rPr lang="en-US" sz="2400"/>
              <a:t>Countermeasure is to provide multiple substitutes (homophones) for a single letter</a:t>
            </a:r>
          </a:p>
        </p:txBody>
      </p:sp>
    </p:spTree>
    <p:extLst>
      <p:ext uri="{BB962C8B-B14F-4D97-AF65-F5344CB8AC3E}">
        <p14:creationId xmlns:p14="http://schemas.microsoft.com/office/powerpoint/2010/main" val="2003475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279" y="72387"/>
            <a:ext cx="7704856" cy="615543"/>
          </a:xfrm>
        </p:spPr>
        <p:txBody>
          <a:bodyPr wrap="square">
            <a:spAutoFit/>
          </a:bodyPr>
          <a:lstStyle/>
          <a:p>
            <a:pPr lvl="1"/>
            <a:r>
              <a:rPr lang="en-IN" altLang="en-US" sz="3400" b="1">
                <a:ea typeface="ヒラギノ角ゴ Pro W3" charset="-128"/>
              </a:rPr>
              <a:t>Polyalphabetic Cipher</a:t>
            </a:r>
          </a:p>
        </p:txBody>
      </p:sp>
      <p:pic>
        <p:nvPicPr>
          <p:cNvPr id="8" name="Picture Placeholder 7">
            <a:extLs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9083135" y="5228467"/>
            <a:ext cx="1119352" cy="1087821"/>
          </a:xfrm>
          <a:prstGeom prst="rect">
            <a:avLst/>
          </a:prstGeom>
          <a:noFill/>
          <a:ln>
            <a:noFill/>
          </a:ln>
        </p:spPr>
      </p:pic>
      <p:sp>
        <p:nvSpPr>
          <p:cNvPr id="5" name="Content Placeholder 3">
            <a:extLst>
              <a:ext uri="{FF2B5EF4-FFF2-40B4-BE49-F238E27FC236}">
                <a16:creationId xmlns:a16="http://schemas.microsoft.com/office/drawing/2014/main" id="{2334BADB-F0AB-4FDB-B5AC-CE8DEB77F836}"/>
              </a:ext>
            </a:extLst>
          </p:cNvPr>
          <p:cNvSpPr txBox="1">
            <a:spLocks/>
          </p:cNvSpPr>
          <p:nvPr/>
        </p:nvSpPr>
        <p:spPr bwMode="auto">
          <a:xfrm>
            <a:off x="326740" y="1087295"/>
            <a:ext cx="11313876" cy="334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spAutoFit/>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1600">
                <a:solidFill>
                  <a:schemeClr val="tx1"/>
                </a:solidFill>
                <a:latin typeface="+mn-lt"/>
              </a:defRPr>
            </a:lvl2pPr>
            <a:lvl3pPr marL="1143000" indent="-228600" algn="l" rtl="0" eaLnBrk="0" fontAlgn="base" hangingPunct="0">
              <a:spcBef>
                <a:spcPct val="20000"/>
              </a:spcBef>
              <a:spcAft>
                <a:spcPct val="0"/>
              </a:spcAft>
              <a:buSzPct val="150000"/>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algn="just"/>
            <a:r>
              <a:rPr lang="en-US" sz="3200" kern="0"/>
              <a:t>Polyalphabetic Cipher is a </a:t>
            </a:r>
            <a:r>
              <a:rPr lang="en-US" sz="3200" kern="0">
                <a:solidFill>
                  <a:srgbClr val="FF0000"/>
                </a:solidFill>
              </a:rPr>
              <a:t>substitution</a:t>
            </a:r>
            <a:r>
              <a:rPr lang="en-US" sz="3200" kern="0"/>
              <a:t> cipher in which the cipher alphabet for the plain alphabet may be </a:t>
            </a:r>
            <a:r>
              <a:rPr lang="en-US" sz="3200" kern="0">
                <a:solidFill>
                  <a:srgbClr val="FF0000"/>
                </a:solidFill>
              </a:rPr>
              <a:t>different at different places </a:t>
            </a:r>
            <a:r>
              <a:rPr lang="en-US" sz="3200" kern="0"/>
              <a:t>during the encryption process;</a:t>
            </a:r>
          </a:p>
          <a:p>
            <a:pPr lvl="1" algn="just"/>
            <a:r>
              <a:rPr lang="en-US" sz="3200"/>
              <a:t>Playfair Cipher  ( Replace 2 characters  by 2 charector  )</a:t>
            </a:r>
          </a:p>
          <a:p>
            <a:pPr lvl="1" algn="just"/>
            <a:r>
              <a:rPr lang="en-US" sz="3200"/>
              <a:t>Hill Cipher</a:t>
            </a:r>
          </a:p>
          <a:p>
            <a:pPr lvl="1" algn="just"/>
            <a:r>
              <a:rPr lang="en-US" sz="3200"/>
              <a:t>Vigenere  Cipher </a:t>
            </a:r>
            <a:endParaRPr lang="en-US" sz="3200" kern="0"/>
          </a:p>
        </p:txBody>
      </p:sp>
    </p:spTree>
    <p:extLst>
      <p:ext uri="{BB962C8B-B14F-4D97-AF65-F5344CB8AC3E}">
        <p14:creationId xmlns:p14="http://schemas.microsoft.com/office/powerpoint/2010/main" val="3108235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7D2CED5C-BD13-4672-BB46-8D21BA6ACFB8}"/>
              </a:ext>
            </a:extLst>
          </p:cNvPr>
          <p:cNvSpPr>
            <a:spLocks noGrp="1" noRot="1" noChangeArrowheads="1"/>
          </p:cNvSpPr>
          <p:nvPr>
            <p:ph type="title" idx="4294967295"/>
          </p:nvPr>
        </p:nvSpPr>
        <p:spPr>
          <a:xfrm>
            <a:off x="1415480" y="-19455"/>
            <a:ext cx="5657850" cy="971550"/>
          </a:xfrm>
        </p:spPr>
        <p:txBody>
          <a:bodyPr anchor="ctr"/>
          <a:lstStyle/>
          <a:p>
            <a:r>
              <a:rPr lang="en-US" b="1">
                <a:latin typeface="Times New Roman" panose="02020603050405020304" pitchFamily="18" charset="0"/>
                <a:cs typeface="Times New Roman" panose="02020603050405020304" pitchFamily="18" charset="0"/>
              </a:rPr>
              <a:t>Motivations</a:t>
            </a:r>
          </a:p>
        </p:txBody>
      </p:sp>
      <p:pic>
        <p:nvPicPr>
          <p:cNvPr id="2050" name="Picture 2" descr="Lightbox">
            <a:extLst>
              <a:ext uri="{FF2B5EF4-FFF2-40B4-BE49-F238E27FC236}">
                <a16:creationId xmlns:a16="http://schemas.microsoft.com/office/drawing/2014/main" id="{DDBA0ECD-8BFB-484A-9E98-847CE82A0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893" y="-20692"/>
            <a:ext cx="7758840" cy="59837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96B8BD-8395-48BE-99D2-671677D7F70B}"/>
              </a:ext>
            </a:extLst>
          </p:cNvPr>
          <p:cNvSpPr/>
          <p:nvPr/>
        </p:nvSpPr>
        <p:spPr>
          <a:xfrm>
            <a:off x="285391" y="1899364"/>
            <a:ext cx="3647152" cy="646331"/>
          </a:xfrm>
          <a:prstGeom prst="rect">
            <a:avLst/>
          </a:prstGeom>
        </p:spPr>
        <p:txBody>
          <a:bodyPr wrap="none">
            <a:spAutoFit/>
          </a:bodyPr>
          <a:lstStyle/>
          <a:p>
            <a:r>
              <a:rPr lang="en-US" sz="3600" b="1" err="1"/>
              <a:t>Defence</a:t>
            </a:r>
            <a:r>
              <a:rPr lang="en-US" sz="3600" b="1"/>
              <a:t> in depth:</a:t>
            </a:r>
          </a:p>
        </p:txBody>
      </p:sp>
      <p:sp>
        <p:nvSpPr>
          <p:cNvPr id="4" name="TextBox 3">
            <a:extLst>
              <a:ext uri="{FF2B5EF4-FFF2-40B4-BE49-F238E27FC236}">
                <a16:creationId xmlns:a16="http://schemas.microsoft.com/office/drawing/2014/main" id="{F5406054-6B08-4AEC-B658-0D99F8477B98}"/>
              </a:ext>
            </a:extLst>
          </p:cNvPr>
          <p:cNvSpPr txBox="1"/>
          <p:nvPr/>
        </p:nvSpPr>
        <p:spPr>
          <a:xfrm>
            <a:off x="1496430" y="2515588"/>
            <a:ext cx="3748142" cy="707886"/>
          </a:xfrm>
          <a:prstGeom prst="rect">
            <a:avLst/>
          </a:prstGeom>
          <a:noFill/>
        </p:spPr>
        <p:txBody>
          <a:bodyPr wrap="none" rtlCol="0">
            <a:spAutoFit/>
          </a:bodyPr>
          <a:lstStyle/>
          <a:p>
            <a:r>
              <a:rPr lang="en-US" sz="4000">
                <a:solidFill>
                  <a:srgbClr val="FF0000"/>
                </a:solidFill>
              </a:rPr>
              <a:t>Host or network?</a:t>
            </a:r>
          </a:p>
        </p:txBody>
      </p:sp>
      <p:sp>
        <p:nvSpPr>
          <p:cNvPr id="8" name="TextBox 7">
            <a:extLst>
              <a:ext uri="{FF2B5EF4-FFF2-40B4-BE49-F238E27FC236}">
                <a16:creationId xmlns:a16="http://schemas.microsoft.com/office/drawing/2014/main" id="{E24DF81A-AC2D-4F11-A834-DAFD9FCB1402}"/>
              </a:ext>
            </a:extLst>
          </p:cNvPr>
          <p:cNvSpPr txBox="1"/>
          <p:nvPr/>
        </p:nvSpPr>
        <p:spPr>
          <a:xfrm>
            <a:off x="285391" y="1102564"/>
            <a:ext cx="5281246"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Technical solutions</a:t>
            </a:r>
          </a:p>
        </p:txBody>
      </p:sp>
      <p:sp>
        <p:nvSpPr>
          <p:cNvPr id="7" name="Arrow: Right 6">
            <a:extLst>
              <a:ext uri="{FF2B5EF4-FFF2-40B4-BE49-F238E27FC236}">
                <a16:creationId xmlns:a16="http://schemas.microsoft.com/office/drawing/2014/main" id="{AA8BB501-CA46-4D9C-BF17-6100A8FC8BBB}"/>
              </a:ext>
            </a:extLst>
          </p:cNvPr>
          <p:cNvSpPr/>
          <p:nvPr/>
        </p:nvSpPr>
        <p:spPr bwMode="auto">
          <a:xfrm rot="10800000">
            <a:off x="4289556" y="4884201"/>
            <a:ext cx="978408" cy="196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9" name="TextBox 8">
            <a:extLst>
              <a:ext uri="{FF2B5EF4-FFF2-40B4-BE49-F238E27FC236}">
                <a16:creationId xmlns:a16="http://schemas.microsoft.com/office/drawing/2014/main" id="{34C515B6-A275-4DB0-AD72-CF55D1D5D1EB}"/>
              </a:ext>
            </a:extLst>
          </p:cNvPr>
          <p:cNvSpPr txBox="1"/>
          <p:nvPr/>
        </p:nvSpPr>
        <p:spPr>
          <a:xfrm>
            <a:off x="1466588" y="4914439"/>
            <a:ext cx="2906565" cy="1384995"/>
          </a:xfrm>
          <a:prstGeom prst="rect">
            <a:avLst/>
          </a:prstGeom>
          <a:noFill/>
        </p:spPr>
        <p:txBody>
          <a:bodyPr wrap="none" rtlCol="0">
            <a:spAutoFit/>
          </a:bodyPr>
          <a:lstStyle/>
          <a:p>
            <a:pPr marL="457200" indent="-457200">
              <a:buFont typeface="Arial" panose="020B0604020202020204" pitchFamily="34" charset="0"/>
              <a:buChar char="•"/>
            </a:pPr>
            <a:r>
              <a:rPr lang="en-US"/>
              <a:t>Internal threats</a:t>
            </a:r>
          </a:p>
          <a:p>
            <a:pPr marL="457200" indent="-457200">
              <a:buFont typeface="Arial" panose="020B0604020202020204" pitchFamily="34" charset="0"/>
              <a:buChar char="•"/>
            </a:pPr>
            <a:r>
              <a:rPr lang="en-US"/>
              <a:t>External threats</a:t>
            </a:r>
          </a:p>
          <a:p>
            <a:pPr marL="457200" indent="-457200">
              <a:buFont typeface="Arial" panose="020B0604020202020204" pitchFamily="34" charset="0"/>
              <a:buChar char="•"/>
            </a:pPr>
            <a:r>
              <a:rPr lang="en-US"/>
              <a:t>Partners</a:t>
            </a:r>
          </a:p>
        </p:txBody>
      </p:sp>
      <p:sp>
        <p:nvSpPr>
          <p:cNvPr id="2" name="TextBox 1">
            <a:extLst>
              <a:ext uri="{FF2B5EF4-FFF2-40B4-BE49-F238E27FC236}">
                <a16:creationId xmlns:a16="http://schemas.microsoft.com/office/drawing/2014/main" id="{0ACD0E37-6C25-4BA0-ACE4-EA44D67C1290}"/>
              </a:ext>
            </a:extLst>
          </p:cNvPr>
          <p:cNvSpPr txBox="1"/>
          <p:nvPr/>
        </p:nvSpPr>
        <p:spPr>
          <a:xfrm>
            <a:off x="5201705" y="5920260"/>
            <a:ext cx="1579278" cy="523220"/>
          </a:xfrm>
          <a:prstGeom prst="rect">
            <a:avLst/>
          </a:prstGeom>
          <a:noFill/>
        </p:spPr>
        <p:txBody>
          <a:bodyPr wrap="none" rtlCol="0">
            <a:spAutoFit/>
          </a:bodyPr>
          <a:lstStyle/>
          <a:p>
            <a:r>
              <a:rPr lang="en-US"/>
              <a:t>adversary</a:t>
            </a:r>
          </a:p>
        </p:txBody>
      </p:sp>
      <p:sp>
        <p:nvSpPr>
          <p:cNvPr id="5" name="Rectangle 4">
            <a:extLst>
              <a:ext uri="{FF2B5EF4-FFF2-40B4-BE49-F238E27FC236}">
                <a16:creationId xmlns:a16="http://schemas.microsoft.com/office/drawing/2014/main" id="{BC682EC5-66AB-415B-ADC0-8847AB21DE8A}"/>
              </a:ext>
            </a:extLst>
          </p:cNvPr>
          <p:cNvSpPr/>
          <p:nvPr/>
        </p:nvSpPr>
        <p:spPr>
          <a:xfrm>
            <a:off x="8143620" y="5772932"/>
            <a:ext cx="2988319" cy="523220"/>
          </a:xfrm>
          <a:prstGeom prst="rect">
            <a:avLst/>
          </a:prstGeom>
        </p:spPr>
        <p:txBody>
          <a:bodyPr wrap="none">
            <a:spAutoFit/>
          </a:bodyPr>
          <a:lstStyle/>
          <a:p>
            <a:r>
              <a:rPr lang="en-US" b="1">
                <a:latin typeface="Times New Roman" panose="02020603050405020304" pitchFamily="18" charset="0"/>
                <a:cs typeface="Times New Roman" panose="02020603050405020304" pitchFamily="18" charset="0"/>
              </a:rPr>
              <a:t>Example solutions</a:t>
            </a:r>
          </a:p>
        </p:txBody>
      </p:sp>
      <p:sp>
        <p:nvSpPr>
          <p:cNvPr id="6" name="Left Brace 5">
            <a:extLst>
              <a:ext uri="{FF2B5EF4-FFF2-40B4-BE49-F238E27FC236}">
                <a16:creationId xmlns:a16="http://schemas.microsoft.com/office/drawing/2014/main" id="{A96FC38D-3DCA-E421-EB1C-8C6C01CD6B48}"/>
              </a:ext>
            </a:extLst>
          </p:cNvPr>
          <p:cNvSpPr/>
          <p:nvPr/>
        </p:nvSpPr>
        <p:spPr bwMode="auto">
          <a:xfrm>
            <a:off x="1122496" y="4884201"/>
            <a:ext cx="373934" cy="149900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852502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233940"/>
            <a:ext cx="7704856" cy="615543"/>
          </a:xfrm>
        </p:spPr>
        <p:txBody>
          <a:bodyPr wrap="square">
            <a:spAutoFit/>
          </a:bodyPr>
          <a:lstStyle/>
          <a:p>
            <a:pPr lvl="1"/>
            <a:r>
              <a:rPr lang="en-IN" altLang="en-US" sz="3400" b="1">
                <a:ea typeface="ヒラギノ角ゴ Pro W3" charset="-128"/>
              </a:rPr>
              <a:t>Polyalphabetic Cipher</a:t>
            </a:r>
          </a:p>
        </p:txBody>
      </p:sp>
      <p:pic>
        <p:nvPicPr>
          <p:cNvPr id="8" name="Picture Placeholder 7">
            <a:extLs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9083135" y="5228467"/>
            <a:ext cx="1119352" cy="1087821"/>
          </a:xfrm>
          <a:prstGeom prst="rect">
            <a:avLst/>
          </a:prstGeom>
          <a:noFill/>
          <a:ln>
            <a:noFill/>
          </a:ln>
        </p:spPr>
      </p:pic>
      <p:sp>
        <p:nvSpPr>
          <p:cNvPr id="5" name="Content Placeholder 3">
            <a:extLst>
              <a:ext uri="{FF2B5EF4-FFF2-40B4-BE49-F238E27FC236}">
                <a16:creationId xmlns:a16="http://schemas.microsoft.com/office/drawing/2014/main" id="{2334BADB-F0AB-4FDB-B5AC-CE8DEB77F836}"/>
              </a:ext>
            </a:extLst>
          </p:cNvPr>
          <p:cNvSpPr txBox="1">
            <a:spLocks/>
          </p:cNvSpPr>
          <p:nvPr/>
        </p:nvSpPr>
        <p:spPr bwMode="auto">
          <a:xfrm>
            <a:off x="326740" y="1087295"/>
            <a:ext cx="11313876" cy="334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spAutoFit/>
          </a:bodyPr>
          <a:lstStyle>
            <a:lvl1pPr marL="342900" indent="-342900" algn="l" rtl="0" eaLnBrk="0" fontAlgn="base" hangingPunct="0">
              <a:spcBef>
                <a:spcPct val="20000"/>
              </a:spcBef>
              <a:spcAft>
                <a:spcPct val="0"/>
              </a:spcAft>
              <a:buClr>
                <a:srgbClr val="16AFC2"/>
              </a:buClr>
              <a:buSzPct val="125000"/>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spcBef>
                <a:spcPct val="20000"/>
              </a:spcBef>
              <a:spcAft>
                <a:spcPct val="0"/>
              </a:spcAft>
              <a:buClr>
                <a:srgbClr val="339966"/>
              </a:buClr>
              <a:buSzPct val="85000"/>
              <a:buFont typeface="Wingdings" panose="05000000000000000000" pitchFamily="2" charset="2"/>
              <a:buChar char="Ø"/>
              <a:defRPr sz="1600">
                <a:solidFill>
                  <a:schemeClr val="tx1"/>
                </a:solidFill>
                <a:latin typeface="+mn-lt"/>
              </a:defRPr>
            </a:lvl2pPr>
            <a:lvl3pPr marL="1143000" indent="-228600" algn="l" rtl="0" eaLnBrk="0" fontAlgn="base" hangingPunct="0">
              <a:spcBef>
                <a:spcPct val="20000"/>
              </a:spcBef>
              <a:spcAft>
                <a:spcPct val="0"/>
              </a:spcAft>
              <a:buSzPct val="150000"/>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algn="just"/>
            <a:r>
              <a:rPr lang="en-US" sz="3200" kern="0"/>
              <a:t>Polyalphabetic Cipher is a </a:t>
            </a:r>
            <a:r>
              <a:rPr lang="en-US" sz="3200" kern="0">
                <a:solidFill>
                  <a:srgbClr val="FF0000"/>
                </a:solidFill>
              </a:rPr>
              <a:t>substitution</a:t>
            </a:r>
            <a:r>
              <a:rPr lang="en-US" sz="3200" kern="0"/>
              <a:t> cipher in which the cipher alphabet for the plain alphabet may be </a:t>
            </a:r>
            <a:r>
              <a:rPr lang="en-US" sz="3200" kern="0">
                <a:solidFill>
                  <a:srgbClr val="FF0000"/>
                </a:solidFill>
              </a:rPr>
              <a:t>different at different places </a:t>
            </a:r>
            <a:r>
              <a:rPr lang="en-US" sz="3200" kern="0"/>
              <a:t>during the encryption process;</a:t>
            </a:r>
          </a:p>
          <a:p>
            <a:pPr lvl="1" algn="just"/>
            <a:r>
              <a:rPr lang="en-US" sz="3200"/>
              <a:t>Playfair Cipher </a:t>
            </a:r>
          </a:p>
          <a:p>
            <a:pPr lvl="1" algn="just"/>
            <a:r>
              <a:rPr lang="en-US" sz="3200"/>
              <a:t>Hill Cipher</a:t>
            </a:r>
          </a:p>
          <a:p>
            <a:pPr lvl="1" algn="just"/>
            <a:r>
              <a:rPr lang="en-US" sz="3200"/>
              <a:t>Vigenere  Cipher </a:t>
            </a:r>
            <a:endParaRPr lang="en-US" sz="3200" kern="0"/>
          </a:p>
        </p:txBody>
      </p:sp>
    </p:spTree>
    <p:extLst>
      <p:ext uri="{BB962C8B-B14F-4D97-AF65-F5344CB8AC3E}">
        <p14:creationId xmlns:p14="http://schemas.microsoft.com/office/powerpoint/2010/main" val="1425398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118383"/>
            <a:ext cx="7272808" cy="646321"/>
          </a:xfrm>
        </p:spPr>
        <p:txBody>
          <a:bodyPr wrap="square">
            <a:spAutoFit/>
          </a:bodyPr>
          <a:lstStyle/>
          <a:p>
            <a:r>
              <a:rPr lang="en-IN" altLang="en-US" sz="3600">
                <a:ea typeface="ヒラギノ角ゴ Pro W3" charset="-128"/>
              </a:rPr>
              <a:t>Polyalphabetic Ciphers</a:t>
            </a:r>
            <a:endParaRPr lang="en-US" sz="2800"/>
          </a:p>
        </p:txBody>
      </p:sp>
      <p:sp>
        <p:nvSpPr>
          <p:cNvPr id="4" name="Content Placeholder 3"/>
          <p:cNvSpPr>
            <a:spLocks noGrp="1"/>
          </p:cNvSpPr>
          <p:nvPr>
            <p:ph idx="1"/>
          </p:nvPr>
        </p:nvSpPr>
        <p:spPr>
          <a:xfrm>
            <a:off x="623392" y="1196752"/>
            <a:ext cx="10729192" cy="1902049"/>
          </a:xfrm>
        </p:spPr>
        <p:txBody>
          <a:bodyPr wrap="square">
            <a:spAutoFit/>
          </a:bodyPr>
          <a:lstStyle/>
          <a:p>
            <a:r>
              <a:rPr lang="en-US" sz="2800"/>
              <a:t>Polyalphabetic substitution cipher</a:t>
            </a:r>
          </a:p>
          <a:p>
            <a:pPr lvl="1"/>
            <a:r>
              <a:rPr lang="en-US" sz="2800"/>
              <a:t>Improves on the simple </a:t>
            </a:r>
            <a:r>
              <a:rPr lang="en-US" sz="2800" err="1"/>
              <a:t>monoalphabetic</a:t>
            </a:r>
            <a:r>
              <a:rPr lang="en-US" sz="2800"/>
              <a:t> technique by using different </a:t>
            </a:r>
            <a:r>
              <a:rPr lang="en-US" sz="2800" err="1"/>
              <a:t>monoalphabetic</a:t>
            </a:r>
            <a:r>
              <a:rPr lang="en-US" sz="2800"/>
              <a:t> substitutions as one proceeds through the plaintext message</a:t>
            </a:r>
          </a:p>
        </p:txBody>
      </p:sp>
      <p:sp>
        <p:nvSpPr>
          <p:cNvPr id="3" name="Content Placeholder 2"/>
          <p:cNvSpPr>
            <a:spLocks noGrp="1"/>
          </p:cNvSpPr>
          <p:nvPr>
            <p:ph idx="13"/>
          </p:nvPr>
        </p:nvSpPr>
        <p:spPr>
          <a:xfrm>
            <a:off x="563271" y="3684399"/>
            <a:ext cx="11065457" cy="1988226"/>
          </a:xfrm>
        </p:spPr>
        <p:txBody>
          <a:bodyPr wrap="square">
            <a:spAutoFit/>
          </a:bodyPr>
          <a:lstStyle/>
          <a:p>
            <a:pPr lvl="0"/>
            <a:r>
              <a:rPr lang="en-US" sz="2800">
                <a:cs typeface="ＭＳ Ｐゴシック" pitchFamily="-1" charset="-128"/>
              </a:rPr>
              <a:t>All these techniques have the following features in common:</a:t>
            </a:r>
            <a:endParaRPr lang="en-US" sz="2800"/>
          </a:p>
          <a:p>
            <a:pPr lvl="1"/>
            <a:r>
              <a:rPr lang="en-US" sz="2800"/>
              <a:t>A set of related </a:t>
            </a:r>
            <a:r>
              <a:rPr lang="en-US" sz="2800" err="1"/>
              <a:t>monoalphabetic</a:t>
            </a:r>
            <a:r>
              <a:rPr lang="en-US" sz="2800"/>
              <a:t> substitution rules is used</a:t>
            </a:r>
          </a:p>
          <a:p>
            <a:pPr lvl="1"/>
            <a:r>
              <a:rPr lang="en-US" sz="2800"/>
              <a:t>A key determines which particular rule is chosen for a given transformation</a:t>
            </a:r>
          </a:p>
        </p:txBody>
      </p:sp>
    </p:spTree>
    <p:extLst>
      <p:ext uri="{BB962C8B-B14F-4D97-AF65-F5344CB8AC3E}">
        <p14:creationId xmlns:p14="http://schemas.microsoft.com/office/powerpoint/2010/main" val="3280507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568" y="1088532"/>
            <a:ext cx="7643192" cy="646321"/>
          </a:xfrm>
        </p:spPr>
        <p:txBody>
          <a:bodyPr wrap="square">
            <a:spAutoFit/>
          </a:bodyPr>
          <a:lstStyle/>
          <a:p>
            <a:r>
              <a:rPr lang="en-IN" altLang="en-US" sz="3600">
                <a:ea typeface="ヒラギノ角ゴ Pro W3" charset="-128"/>
              </a:rPr>
              <a:t>(3) Playfair Cipher</a:t>
            </a:r>
            <a:endParaRPr lang="en-US" sz="2800"/>
          </a:p>
        </p:txBody>
      </p:sp>
      <p:sp>
        <p:nvSpPr>
          <p:cNvPr id="4" name="Content Placeholder 3"/>
          <p:cNvSpPr>
            <a:spLocks noGrp="1"/>
          </p:cNvSpPr>
          <p:nvPr>
            <p:ph idx="13"/>
          </p:nvPr>
        </p:nvSpPr>
        <p:spPr>
          <a:xfrm>
            <a:off x="798240" y="1916832"/>
            <a:ext cx="10595520" cy="4315017"/>
          </a:xfrm>
        </p:spPr>
        <p:txBody>
          <a:bodyPr wrap="square">
            <a:spAutoFit/>
          </a:bodyPr>
          <a:lstStyle/>
          <a:p>
            <a:r>
              <a:rPr lang="en-US" sz="2800"/>
              <a:t>Best-known multiple-letter encryption cipher (two</a:t>
            </a:r>
            <a:r>
              <a:rPr lang="en-US" sz="2800">
                <a:sym typeface="Wingdings" panose="05000000000000000000" pitchFamily="2" charset="2"/>
              </a:rPr>
              <a:t> two</a:t>
            </a:r>
            <a:r>
              <a:rPr lang="en-US" sz="2800"/>
              <a:t>)</a:t>
            </a:r>
          </a:p>
          <a:p>
            <a:r>
              <a:rPr lang="en-US" sz="2800"/>
              <a:t>Treats </a:t>
            </a:r>
            <a:r>
              <a:rPr lang="en-US" sz="2800" err="1"/>
              <a:t>digrams</a:t>
            </a:r>
            <a:r>
              <a:rPr lang="en-US" sz="2800"/>
              <a:t> in the plaintext as single units and translates these units into </a:t>
            </a:r>
            <a:r>
              <a:rPr lang="en-US" sz="2800" err="1"/>
              <a:t>ciphertext</a:t>
            </a:r>
            <a:r>
              <a:rPr lang="en-US" sz="2800"/>
              <a:t> </a:t>
            </a:r>
            <a:r>
              <a:rPr lang="en-US" sz="2800" err="1"/>
              <a:t>digrams</a:t>
            </a:r>
            <a:endParaRPr lang="en-US" sz="2800"/>
          </a:p>
          <a:p>
            <a:r>
              <a:rPr lang="en-US" sz="2800"/>
              <a:t>Based on the use of a 5 × 5 matrix of letters constructed using a keyword</a:t>
            </a:r>
          </a:p>
          <a:p>
            <a:r>
              <a:rPr lang="en-US" sz="2800"/>
              <a:t>Invented by British scientist Sir Charles Wheatstone in 1854</a:t>
            </a:r>
          </a:p>
          <a:p>
            <a:r>
              <a:rPr lang="en-US" sz="2800"/>
              <a:t>Used as the standard field system by the British Army in World War I and the U.S. Army and other Allied forces during World War II</a:t>
            </a:r>
          </a:p>
        </p:txBody>
      </p:sp>
      <p:sp>
        <p:nvSpPr>
          <p:cNvPr id="5" name="Title 1">
            <a:extLst>
              <a:ext uri="{FF2B5EF4-FFF2-40B4-BE49-F238E27FC236}">
                <a16:creationId xmlns:a16="http://schemas.microsoft.com/office/drawing/2014/main" id="{8E78324F-EBA5-4FB6-A100-5AC8077461C9}"/>
              </a:ext>
            </a:extLst>
          </p:cNvPr>
          <p:cNvSpPr txBox="1">
            <a:spLocks/>
          </p:cNvSpPr>
          <p:nvPr/>
        </p:nvSpPr>
        <p:spPr bwMode="auto">
          <a:xfrm>
            <a:off x="1631504" y="188640"/>
            <a:ext cx="7704856" cy="61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0" lvl="1"/>
            <a:r>
              <a:rPr lang="en-IN" altLang="en-US" sz="3400" b="1" kern="0">
                <a:ea typeface="ヒラギノ角ゴ Pro W3" charset="-128"/>
              </a:rPr>
              <a:t>Polyalphabetic Cipher</a:t>
            </a:r>
          </a:p>
        </p:txBody>
      </p:sp>
    </p:spTree>
    <p:extLst>
      <p:ext uri="{BB962C8B-B14F-4D97-AF65-F5344CB8AC3E}">
        <p14:creationId xmlns:p14="http://schemas.microsoft.com/office/powerpoint/2010/main" val="3905378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976378"/>
            <a:ext cx="7416824" cy="615543"/>
          </a:xfrm>
        </p:spPr>
        <p:txBody>
          <a:bodyPr wrap="square">
            <a:spAutoFit/>
          </a:bodyPr>
          <a:lstStyle/>
          <a:p>
            <a:r>
              <a:rPr lang="en-IN" altLang="en-US" sz="3400" err="1">
                <a:ea typeface="ヒラギノ角ゴ Pro W3" charset="-128"/>
              </a:rPr>
              <a:t>Playfair</a:t>
            </a:r>
            <a:r>
              <a:rPr lang="en-IN" altLang="en-US" sz="3400">
                <a:ea typeface="ヒラギノ角ゴ Pro W3" charset="-128"/>
              </a:rPr>
              <a:t> Key Matrix</a:t>
            </a:r>
            <a:endParaRPr lang="en-US" sz="3400"/>
          </a:p>
        </p:txBody>
      </p:sp>
      <p:sp>
        <p:nvSpPr>
          <p:cNvPr id="4" name="Content Placeholder 3"/>
          <p:cNvSpPr>
            <a:spLocks noGrp="1"/>
          </p:cNvSpPr>
          <p:nvPr>
            <p:ph idx="13"/>
          </p:nvPr>
        </p:nvSpPr>
        <p:spPr>
          <a:xfrm>
            <a:off x="767408" y="1692784"/>
            <a:ext cx="11017224" cy="1669688"/>
          </a:xfrm>
        </p:spPr>
        <p:txBody>
          <a:bodyPr wrap="square">
            <a:spAutoFit/>
          </a:bodyPr>
          <a:lstStyle/>
          <a:p>
            <a:r>
              <a:rPr lang="en-AU" sz="2400"/>
              <a:t>Fill in letters of keyword (minus duplicates) from left to right and from top to bottom, then fill in the remainder of the matrix with the remaining letters in alphabetic order</a:t>
            </a:r>
          </a:p>
          <a:p>
            <a:r>
              <a:rPr lang="en-AU" sz="2400"/>
              <a:t>Using the keyword </a:t>
            </a:r>
            <a:r>
              <a:rPr lang="en-AU" sz="2400" b="1"/>
              <a:t>MONARCHY</a:t>
            </a:r>
            <a:r>
              <a:rPr lang="en-AU" sz="2400"/>
              <a:t>:</a:t>
            </a:r>
          </a:p>
        </p:txBody>
      </p:sp>
      <p:graphicFrame>
        <p:nvGraphicFramePr>
          <p:cNvPr id="3" name="Table 2">
            <a:extLst>
              <a:ext uri="{FF2B5EF4-FFF2-40B4-BE49-F238E27FC236}">
                <a16:creationId xmlns:a16="http://schemas.microsoft.com/office/drawing/2014/main" id="{996A7C99-A206-4801-A27B-DAEAA64F1F19}"/>
              </a:ext>
            </a:extLst>
          </p:cNvPr>
          <p:cNvGraphicFramePr>
            <a:graphicFrameLocks noGrp="1"/>
          </p:cNvGraphicFramePr>
          <p:nvPr>
            <p:extLst>
              <p:ext uri="{D42A27DB-BD31-4B8C-83A1-F6EECF244321}">
                <p14:modId xmlns:p14="http://schemas.microsoft.com/office/powerpoint/2010/main" val="47390207"/>
              </p:ext>
            </p:extLst>
          </p:nvPr>
        </p:nvGraphicFramePr>
        <p:xfrm>
          <a:off x="1369132" y="3854577"/>
          <a:ext cx="8229600" cy="1991216"/>
        </p:xfrm>
        <a:graphic>
          <a:graphicData uri="http://schemas.openxmlformats.org/drawingml/2006/table">
            <a:tbl>
              <a:tblPr firstRow="1" bandRow="1">
                <a:tableStyleId>{3B4B98B0-60AC-42C2-AFA5-B58CD77FA1E5}</a:tableStyleId>
              </a:tblPr>
              <a:tblGrid>
                <a:gridCol w="1645920">
                  <a:extLst>
                    <a:ext uri="{9D8B030D-6E8A-4147-A177-3AD203B41FA5}">
                      <a16:colId xmlns:a16="http://schemas.microsoft.com/office/drawing/2014/main" val="479463308"/>
                    </a:ext>
                  </a:extLst>
                </a:gridCol>
                <a:gridCol w="1645920">
                  <a:extLst>
                    <a:ext uri="{9D8B030D-6E8A-4147-A177-3AD203B41FA5}">
                      <a16:colId xmlns:a16="http://schemas.microsoft.com/office/drawing/2014/main" val="1171542012"/>
                    </a:ext>
                  </a:extLst>
                </a:gridCol>
                <a:gridCol w="1645920">
                  <a:extLst>
                    <a:ext uri="{9D8B030D-6E8A-4147-A177-3AD203B41FA5}">
                      <a16:colId xmlns:a16="http://schemas.microsoft.com/office/drawing/2014/main" val="2683890524"/>
                    </a:ext>
                  </a:extLst>
                </a:gridCol>
                <a:gridCol w="1645920">
                  <a:extLst>
                    <a:ext uri="{9D8B030D-6E8A-4147-A177-3AD203B41FA5}">
                      <a16:colId xmlns:a16="http://schemas.microsoft.com/office/drawing/2014/main" val="1720397609"/>
                    </a:ext>
                  </a:extLst>
                </a:gridCol>
                <a:gridCol w="1645920">
                  <a:extLst>
                    <a:ext uri="{9D8B030D-6E8A-4147-A177-3AD203B41FA5}">
                      <a16:colId xmlns:a16="http://schemas.microsoft.com/office/drawing/2014/main" val="951123849"/>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M</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O</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A</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R</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044326362"/>
                  </a:ext>
                </a:extLst>
              </a:tr>
              <a:tr h="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C</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H</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B</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D</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09807293"/>
                  </a:ext>
                </a:extLst>
              </a:tr>
              <a:tr h="4062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F</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I/J</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K</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060471849"/>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L</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P</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Q</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649540049"/>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U</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V</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W</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X</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Z</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726903862"/>
                  </a:ext>
                </a:extLst>
              </a:tr>
            </a:tbl>
          </a:graphicData>
        </a:graphic>
      </p:graphicFrame>
      <p:sp>
        <p:nvSpPr>
          <p:cNvPr id="5" name="Title 1">
            <a:extLst>
              <a:ext uri="{FF2B5EF4-FFF2-40B4-BE49-F238E27FC236}">
                <a16:creationId xmlns:a16="http://schemas.microsoft.com/office/drawing/2014/main" id="{4F734858-655D-4841-BC9B-BA18A96CE407}"/>
              </a:ext>
            </a:extLst>
          </p:cNvPr>
          <p:cNvSpPr txBox="1">
            <a:spLocks/>
          </p:cNvSpPr>
          <p:nvPr/>
        </p:nvSpPr>
        <p:spPr bwMode="auto">
          <a:xfrm>
            <a:off x="1631504" y="233442"/>
            <a:ext cx="7704856" cy="61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0" lvl="1"/>
            <a:r>
              <a:rPr lang="en-IN" altLang="en-US" sz="3400" b="1" kern="0">
                <a:ea typeface="ヒラギノ角ゴ Pro W3" charset="-128"/>
              </a:rPr>
              <a:t>Polyalphabetic Cipher</a:t>
            </a:r>
          </a:p>
        </p:txBody>
      </p:sp>
    </p:spTree>
    <p:extLst>
      <p:ext uri="{BB962C8B-B14F-4D97-AF65-F5344CB8AC3E}">
        <p14:creationId xmlns:p14="http://schemas.microsoft.com/office/powerpoint/2010/main" val="1332530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06799"/>
            <a:ext cx="7416824" cy="646321"/>
          </a:xfrm>
        </p:spPr>
        <p:txBody>
          <a:bodyPr wrap="square">
            <a:spAutoFit/>
          </a:bodyPr>
          <a:lstStyle/>
          <a:p>
            <a:r>
              <a:rPr lang="en-IN" altLang="en-US" sz="3600" err="1">
                <a:ea typeface="ヒラギノ角ゴ Pro W3" charset="-128"/>
              </a:rPr>
              <a:t>Playfair</a:t>
            </a:r>
            <a:r>
              <a:rPr lang="en-IN" altLang="en-US" sz="3600">
                <a:ea typeface="ヒラギノ角ゴ Pro W3" charset="-128"/>
              </a:rPr>
              <a:t> encryption</a:t>
            </a:r>
            <a:endParaRPr lang="en-US" sz="2800"/>
          </a:p>
        </p:txBody>
      </p:sp>
      <p:graphicFrame>
        <p:nvGraphicFramePr>
          <p:cNvPr id="3" name="Table 2">
            <a:extLst>
              <a:ext uri="{FF2B5EF4-FFF2-40B4-BE49-F238E27FC236}">
                <a16:creationId xmlns:a16="http://schemas.microsoft.com/office/drawing/2014/main" id="{996A7C99-A206-4801-A27B-DAEAA64F1F19}"/>
              </a:ext>
            </a:extLst>
          </p:cNvPr>
          <p:cNvGraphicFramePr>
            <a:graphicFrameLocks noGrp="1"/>
          </p:cNvGraphicFramePr>
          <p:nvPr>
            <p:extLst>
              <p:ext uri="{D42A27DB-BD31-4B8C-83A1-F6EECF244321}">
                <p14:modId xmlns:p14="http://schemas.microsoft.com/office/powerpoint/2010/main" val="908108524"/>
              </p:ext>
            </p:extLst>
          </p:nvPr>
        </p:nvGraphicFramePr>
        <p:xfrm>
          <a:off x="2005960" y="1268760"/>
          <a:ext cx="8229600" cy="1991216"/>
        </p:xfrm>
        <a:graphic>
          <a:graphicData uri="http://schemas.openxmlformats.org/drawingml/2006/table">
            <a:tbl>
              <a:tblPr firstRow="1" bandRow="1">
                <a:tableStyleId>{3B4B98B0-60AC-42C2-AFA5-B58CD77FA1E5}</a:tableStyleId>
              </a:tblPr>
              <a:tblGrid>
                <a:gridCol w="1645920">
                  <a:extLst>
                    <a:ext uri="{9D8B030D-6E8A-4147-A177-3AD203B41FA5}">
                      <a16:colId xmlns:a16="http://schemas.microsoft.com/office/drawing/2014/main" val="479463308"/>
                    </a:ext>
                  </a:extLst>
                </a:gridCol>
                <a:gridCol w="1645920">
                  <a:extLst>
                    <a:ext uri="{9D8B030D-6E8A-4147-A177-3AD203B41FA5}">
                      <a16:colId xmlns:a16="http://schemas.microsoft.com/office/drawing/2014/main" val="1171542012"/>
                    </a:ext>
                  </a:extLst>
                </a:gridCol>
                <a:gridCol w="1645920">
                  <a:extLst>
                    <a:ext uri="{9D8B030D-6E8A-4147-A177-3AD203B41FA5}">
                      <a16:colId xmlns:a16="http://schemas.microsoft.com/office/drawing/2014/main" val="2683890524"/>
                    </a:ext>
                  </a:extLst>
                </a:gridCol>
                <a:gridCol w="1645920">
                  <a:extLst>
                    <a:ext uri="{9D8B030D-6E8A-4147-A177-3AD203B41FA5}">
                      <a16:colId xmlns:a16="http://schemas.microsoft.com/office/drawing/2014/main" val="1720397609"/>
                    </a:ext>
                  </a:extLst>
                </a:gridCol>
                <a:gridCol w="1645920">
                  <a:extLst>
                    <a:ext uri="{9D8B030D-6E8A-4147-A177-3AD203B41FA5}">
                      <a16:colId xmlns:a16="http://schemas.microsoft.com/office/drawing/2014/main" val="951123849"/>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M</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O</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A</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R</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044326362"/>
                  </a:ext>
                </a:extLst>
              </a:tr>
              <a:tr h="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C</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H</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B</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D</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09807293"/>
                  </a:ext>
                </a:extLst>
              </a:tr>
              <a:tr h="4062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F</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I/J</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K</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060471849"/>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L</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P</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Q</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649540049"/>
                  </a:ext>
                </a:extLst>
              </a:tr>
              <a:tr h="37084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U</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V</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W</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X</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107" charset="2"/>
                        <a:buNone/>
                        <a:tabLst/>
                      </a:pPr>
                      <a:r>
                        <a:rPr kumimoji="0" lang="en-US" sz="2000" b="0" i="0" u="none" strike="noStrike" cap="none" normalizeH="0" baseline="0">
                          <a:ln>
                            <a:noFill/>
                          </a:ln>
                          <a:solidFill>
                            <a:schemeClr val="tx1"/>
                          </a:solidFill>
                          <a:effectLst/>
                          <a:latin typeface="+mn-lt"/>
                        </a:rPr>
                        <a:t>Z</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726903862"/>
                  </a:ext>
                </a:extLst>
              </a:tr>
            </a:tbl>
          </a:graphicData>
        </a:graphic>
      </p:graphicFrame>
      <p:sp>
        <p:nvSpPr>
          <p:cNvPr id="7" name="Rectangle 6">
            <a:extLst>
              <a:ext uri="{FF2B5EF4-FFF2-40B4-BE49-F238E27FC236}">
                <a16:creationId xmlns:a16="http://schemas.microsoft.com/office/drawing/2014/main" id="{75C044E2-60A6-4F62-BD8A-867AE8317365}"/>
              </a:ext>
            </a:extLst>
          </p:cNvPr>
          <p:cNvSpPr/>
          <p:nvPr/>
        </p:nvSpPr>
        <p:spPr>
          <a:xfrm>
            <a:off x="1919536" y="3501008"/>
            <a:ext cx="7618432" cy="523220"/>
          </a:xfrm>
          <a:prstGeom prst="rect">
            <a:avLst/>
          </a:prstGeom>
        </p:spPr>
        <p:txBody>
          <a:bodyPr wrap="square">
            <a:spAutoFit/>
          </a:bodyPr>
          <a:lstStyle/>
          <a:p>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Plaintext</a:t>
            </a:r>
            <a:r>
              <a:rPr lang="en-US">
                <a:solidFill>
                  <a:srgbClr val="202122"/>
                </a:solidFill>
                <a:latin typeface="Arial" panose="020B0604020202020204" pitchFamily="34" charset="0"/>
              </a:rPr>
              <a:t>: "Hide the gold in the tree stump"</a:t>
            </a:r>
            <a:endParaRPr lang="en-US"/>
          </a:p>
        </p:txBody>
      </p:sp>
      <p:sp>
        <p:nvSpPr>
          <p:cNvPr id="8" name="Rectangle 7">
            <a:extLst>
              <a:ext uri="{FF2B5EF4-FFF2-40B4-BE49-F238E27FC236}">
                <a16:creationId xmlns:a16="http://schemas.microsoft.com/office/drawing/2014/main" id="{C11ECAE6-A089-4771-83D8-D71A4B4D5FB2}"/>
              </a:ext>
            </a:extLst>
          </p:cNvPr>
          <p:cNvSpPr/>
          <p:nvPr/>
        </p:nvSpPr>
        <p:spPr>
          <a:xfrm>
            <a:off x="2005960" y="4005064"/>
            <a:ext cx="3300904" cy="523220"/>
          </a:xfrm>
          <a:prstGeom prst="rect">
            <a:avLst/>
          </a:prstGeom>
        </p:spPr>
        <p:txBody>
          <a:bodyPr wrap="none">
            <a:spAutoFit/>
          </a:bodyPr>
          <a:lstStyle/>
          <a:p>
            <a:r>
              <a:rPr lang="en-US" b="1">
                <a:solidFill>
                  <a:srgbClr val="202122"/>
                </a:solidFill>
                <a:latin typeface="Arial" panose="020B0604020202020204" pitchFamily="34" charset="0"/>
              </a:rPr>
              <a:t>Plaintext diagram:</a:t>
            </a:r>
            <a:endParaRPr lang="en-US"/>
          </a:p>
        </p:txBody>
      </p:sp>
      <p:sp>
        <p:nvSpPr>
          <p:cNvPr id="10" name="Rectangle 9">
            <a:extLst>
              <a:ext uri="{FF2B5EF4-FFF2-40B4-BE49-F238E27FC236}">
                <a16:creationId xmlns:a16="http://schemas.microsoft.com/office/drawing/2014/main" id="{E5482332-3FAA-4F59-B705-43F8C1B14D66}"/>
              </a:ext>
            </a:extLst>
          </p:cNvPr>
          <p:cNvSpPr/>
          <p:nvPr/>
        </p:nvSpPr>
        <p:spPr>
          <a:xfrm>
            <a:off x="2726040" y="4437112"/>
            <a:ext cx="7618432" cy="523220"/>
          </a:xfrm>
          <a:prstGeom prst="rect">
            <a:avLst/>
          </a:prstGeom>
        </p:spPr>
        <p:txBody>
          <a:bodyPr wrap="square">
            <a:spAutoFit/>
          </a:bodyPr>
          <a:lstStyle/>
          <a:p>
            <a:r>
              <a:rPr lang="en-US"/>
              <a:t>HI DE  TH  </a:t>
            </a:r>
            <a:r>
              <a:rPr lang="en-US">
                <a:solidFill>
                  <a:srgbClr val="339966"/>
                </a:solidFill>
              </a:rPr>
              <a:t>EG</a:t>
            </a:r>
            <a:r>
              <a:rPr lang="en-US"/>
              <a:t> OL DI NT HE </a:t>
            </a:r>
            <a:r>
              <a:rPr lang="en-US">
                <a:solidFill>
                  <a:srgbClr val="FFC000"/>
                </a:solidFill>
              </a:rPr>
              <a:t>TR</a:t>
            </a:r>
            <a:r>
              <a:rPr lang="en-US">
                <a:solidFill>
                  <a:schemeClr val="accent2"/>
                </a:solidFill>
              </a:rPr>
              <a:t> EX </a:t>
            </a:r>
            <a:r>
              <a:rPr lang="en-US"/>
              <a:t>ES TU MP</a:t>
            </a:r>
          </a:p>
        </p:txBody>
      </p:sp>
      <p:sp>
        <p:nvSpPr>
          <p:cNvPr id="11" name="Rectangle 10">
            <a:extLst>
              <a:ext uri="{FF2B5EF4-FFF2-40B4-BE49-F238E27FC236}">
                <a16:creationId xmlns:a16="http://schemas.microsoft.com/office/drawing/2014/main" id="{BB0053DC-90E8-4193-AF8F-93511CE5C0EA}"/>
              </a:ext>
            </a:extLst>
          </p:cNvPr>
          <p:cNvSpPr/>
          <p:nvPr/>
        </p:nvSpPr>
        <p:spPr>
          <a:xfrm>
            <a:off x="1991544" y="4941168"/>
            <a:ext cx="3581430" cy="523220"/>
          </a:xfrm>
          <a:prstGeom prst="rect">
            <a:avLst/>
          </a:prstGeom>
        </p:spPr>
        <p:txBody>
          <a:bodyPr wrap="none">
            <a:spAutoFit/>
          </a:bodyPr>
          <a:lstStyle/>
          <a:p>
            <a:r>
              <a:rPr lang="en-US" b="1">
                <a:solidFill>
                  <a:srgbClr val="202122"/>
                </a:solidFill>
                <a:latin typeface="Arial" panose="020B0604020202020204" pitchFamily="34" charset="0"/>
              </a:rPr>
              <a:t>Ciphertext diagram:</a:t>
            </a:r>
            <a:endParaRPr lang="en-US"/>
          </a:p>
        </p:txBody>
      </p:sp>
      <p:cxnSp>
        <p:nvCxnSpPr>
          <p:cNvPr id="13" name="Straight Connector 12">
            <a:extLst>
              <a:ext uri="{FF2B5EF4-FFF2-40B4-BE49-F238E27FC236}">
                <a16:creationId xmlns:a16="http://schemas.microsoft.com/office/drawing/2014/main" id="{E27DC5D8-631E-4177-A065-FDFAA4F6EE10}"/>
              </a:ext>
            </a:extLst>
          </p:cNvPr>
          <p:cNvCxnSpPr/>
          <p:nvPr/>
        </p:nvCxnSpPr>
        <p:spPr bwMode="auto">
          <a:xfrm>
            <a:off x="4583832" y="1916832"/>
            <a:ext cx="3024336" cy="347536"/>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15" name="Straight Arrow Connector 14">
            <a:extLst>
              <a:ext uri="{FF2B5EF4-FFF2-40B4-BE49-F238E27FC236}">
                <a16:creationId xmlns:a16="http://schemas.microsoft.com/office/drawing/2014/main" id="{E357E253-D859-49BA-AB32-4648A45A54C6}"/>
              </a:ext>
            </a:extLst>
          </p:cNvPr>
          <p:cNvCxnSpPr/>
          <p:nvPr/>
        </p:nvCxnSpPr>
        <p:spPr bwMode="auto">
          <a:xfrm flipH="1">
            <a:off x="4583832" y="1809904"/>
            <a:ext cx="3096344" cy="4544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C44DEB18-D20B-4834-ADAA-A3794D76B83D}"/>
              </a:ext>
            </a:extLst>
          </p:cNvPr>
          <p:cNvSpPr/>
          <p:nvPr/>
        </p:nvSpPr>
        <p:spPr>
          <a:xfrm>
            <a:off x="2711624" y="5445224"/>
            <a:ext cx="7618432" cy="523220"/>
          </a:xfrm>
          <a:prstGeom prst="rect">
            <a:avLst/>
          </a:prstGeom>
        </p:spPr>
        <p:txBody>
          <a:bodyPr wrap="square">
            <a:spAutoFit/>
          </a:bodyPr>
          <a:lstStyle/>
          <a:p>
            <a:r>
              <a:rPr lang="en-US">
                <a:solidFill>
                  <a:srgbClr val="FF0000"/>
                </a:solidFill>
              </a:rPr>
              <a:t>BF</a:t>
            </a:r>
            <a:r>
              <a:rPr lang="en-US"/>
              <a:t> </a:t>
            </a:r>
            <a:r>
              <a:rPr lang="en-US">
                <a:solidFill>
                  <a:srgbClr val="FF0000"/>
                </a:solidFill>
              </a:rPr>
              <a:t>CK</a:t>
            </a:r>
            <a:r>
              <a:rPr lang="en-US"/>
              <a:t>  </a:t>
            </a:r>
            <a:r>
              <a:rPr lang="en-US">
                <a:solidFill>
                  <a:srgbClr val="FF0000"/>
                </a:solidFill>
              </a:rPr>
              <a:t>PD</a:t>
            </a:r>
            <a:r>
              <a:rPr lang="en-US"/>
              <a:t>  </a:t>
            </a:r>
            <a:r>
              <a:rPr lang="en-US">
                <a:solidFill>
                  <a:schemeClr val="accent5">
                    <a:lumMod val="50000"/>
                  </a:schemeClr>
                </a:solidFill>
              </a:rPr>
              <a:t>FI   ..     ..   ..    ..    </a:t>
            </a:r>
            <a:r>
              <a:rPr lang="en-US">
                <a:solidFill>
                  <a:srgbClr val="FFC000"/>
                </a:solidFill>
              </a:rPr>
              <a:t>DZ</a:t>
            </a:r>
            <a:r>
              <a:rPr lang="en-US">
                <a:solidFill>
                  <a:schemeClr val="accent5">
                    <a:lumMod val="50000"/>
                  </a:schemeClr>
                </a:solidFill>
              </a:rPr>
              <a:t>      </a:t>
            </a:r>
          </a:p>
        </p:txBody>
      </p:sp>
      <p:sp>
        <p:nvSpPr>
          <p:cNvPr id="4" name="Rectangle 3">
            <a:extLst>
              <a:ext uri="{FF2B5EF4-FFF2-40B4-BE49-F238E27FC236}">
                <a16:creationId xmlns:a16="http://schemas.microsoft.com/office/drawing/2014/main" id="{A1A69541-6348-4007-96FC-E276F707D1FE}"/>
              </a:ext>
            </a:extLst>
          </p:cNvPr>
          <p:cNvSpPr/>
          <p:nvPr/>
        </p:nvSpPr>
        <p:spPr>
          <a:xfrm>
            <a:off x="1919536" y="5880028"/>
            <a:ext cx="9388192" cy="523220"/>
          </a:xfrm>
          <a:prstGeom prst="rect">
            <a:avLst/>
          </a:prstGeom>
        </p:spPr>
        <p:txBody>
          <a:bodyPr wrap="square">
            <a:spAutoFit/>
          </a:bodyPr>
          <a:lstStyle/>
          <a:p>
            <a:r>
              <a:rPr lang="en-US"/>
              <a:t>https://en.wikipedia.org/wiki/Playfair_cipher</a:t>
            </a:r>
          </a:p>
        </p:txBody>
      </p:sp>
    </p:spTree>
    <p:extLst>
      <p:ext uri="{BB962C8B-B14F-4D97-AF65-F5344CB8AC3E}">
        <p14:creationId xmlns:p14="http://schemas.microsoft.com/office/powerpoint/2010/main" val="511914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6"/>
          </p:nvPr>
        </p:nvSpPr>
        <p:spPr>
          <a:xfrm>
            <a:off x="489660" y="2171735"/>
            <a:ext cx="5597195" cy="3108533"/>
          </a:xfrm>
        </p:spPr>
        <p:txBody>
          <a:bodyPr wrap="square">
            <a:spAutoFit/>
          </a:bodyPr>
          <a:lstStyle/>
          <a:p>
            <a:r>
              <a:rPr lang="en-US" sz="2800"/>
              <a:t>Digram</a:t>
            </a:r>
          </a:p>
          <a:p>
            <a:pPr lvl="1"/>
            <a:r>
              <a:rPr lang="en-US"/>
              <a:t>Two-letter combination</a:t>
            </a:r>
          </a:p>
          <a:p>
            <a:pPr lvl="1"/>
            <a:r>
              <a:rPr lang="en-US"/>
              <a:t>Most common is </a:t>
            </a:r>
            <a:r>
              <a:rPr lang="en-US" i="1" err="1"/>
              <a:t>th</a:t>
            </a:r>
            <a:endParaRPr lang="en-US"/>
          </a:p>
          <a:p>
            <a:r>
              <a:rPr lang="en-US" sz="2800"/>
              <a:t>Trigram </a:t>
            </a:r>
          </a:p>
          <a:p>
            <a:pPr lvl="1"/>
            <a:r>
              <a:rPr lang="en-US"/>
              <a:t>Three-letter combination</a:t>
            </a:r>
          </a:p>
          <a:p>
            <a:pPr lvl="1"/>
            <a:r>
              <a:rPr lang="en-US"/>
              <a:t>Most frequent is </a:t>
            </a:r>
            <a:r>
              <a:rPr lang="en-US" i="1"/>
              <a:t>the </a:t>
            </a:r>
            <a:endParaRPr lang="en-US"/>
          </a:p>
        </p:txBody>
      </p:sp>
      <p:pic>
        <p:nvPicPr>
          <p:cNvPr id="21" name="Picture Placeholder 20">
            <a:extLs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78078" y="3544824"/>
            <a:ext cx="835152" cy="1255776"/>
          </a:xfrm>
          <a:prstGeom prst="rect">
            <a:avLst/>
          </a:prstGeom>
          <a:noFill/>
          <a:ln>
            <a:noFill/>
          </a:ln>
        </p:spPr>
      </p:pic>
      <p:pic>
        <p:nvPicPr>
          <p:cNvPr id="22" name="Picture Placeholder 21">
            <a:extLst>
              <a:ext uri="{C183D7F6-B498-43B3-948B-1728B52AA6E4}">
                <adec:decorative xmlns:adec="http://schemas.microsoft.com/office/drawing/2017/decorative" val="1"/>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tretch>
            <a:fillRect/>
          </a:stretch>
        </p:blipFill>
        <p:spPr>
          <a:xfrm>
            <a:off x="7504452" y="3611880"/>
            <a:ext cx="768096" cy="1036320"/>
          </a:xfrm>
          <a:prstGeom prst="rect">
            <a:avLst/>
          </a:prstGeom>
          <a:noFill/>
          <a:ln>
            <a:noFill/>
          </a:ln>
        </p:spPr>
      </p:pic>
      <p:pic>
        <p:nvPicPr>
          <p:cNvPr id="23" name="Picture Placeholder 22">
            <a:extLst>
              <a:ext uri="{C183D7F6-B498-43B3-948B-1728B52AA6E4}">
                <adec:decorative xmlns:adec="http://schemas.microsoft.com/office/drawing/2017/decorative" val="1"/>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tretch>
            <a:fillRect/>
          </a:stretch>
        </p:blipFill>
        <p:spPr>
          <a:xfrm>
            <a:off x="7253324" y="5079279"/>
            <a:ext cx="818696" cy="1237008"/>
          </a:xfrm>
          <a:prstGeom prst="rect">
            <a:avLst/>
          </a:prstGeom>
          <a:noFill/>
          <a:ln>
            <a:noFill/>
          </a:ln>
        </p:spPr>
      </p:pic>
      <p:pic>
        <p:nvPicPr>
          <p:cNvPr id="24" name="Picture Placeholder 23">
            <a:extLst>
              <a:ext uri="{C183D7F6-B498-43B3-948B-1728B52AA6E4}">
                <adec:decorative xmlns:adec="http://schemas.microsoft.com/office/drawing/2017/decorative" val="1"/>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tretch>
            <a:fillRect/>
          </a:stretch>
        </p:blipFill>
        <p:spPr>
          <a:xfrm>
            <a:off x="8310310" y="5021862"/>
            <a:ext cx="768096" cy="1036320"/>
          </a:xfrm>
          <a:prstGeom prst="rect">
            <a:avLst/>
          </a:prstGeom>
          <a:noFill/>
          <a:ln>
            <a:noFill/>
          </a:ln>
        </p:spPr>
      </p:pic>
      <p:pic>
        <p:nvPicPr>
          <p:cNvPr id="25" name="Picture Placeholder 24">
            <a:extLst>
              <a:ext uri="{C183D7F6-B498-43B3-948B-1728B52AA6E4}">
                <adec:decorative xmlns:adec="http://schemas.microsoft.com/office/drawing/2017/decorative" val="1"/>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tretch>
            <a:fillRect/>
          </a:stretch>
        </p:blipFill>
        <p:spPr>
          <a:xfrm>
            <a:off x="9228513" y="4649585"/>
            <a:ext cx="835152" cy="1072896"/>
          </a:xfrm>
          <a:prstGeom prst="rect">
            <a:avLst/>
          </a:prstGeom>
          <a:noFill/>
          <a:ln>
            <a:noFill/>
          </a:ln>
        </p:spPr>
      </p:pic>
      <p:sp>
        <p:nvSpPr>
          <p:cNvPr id="3" name="TextBox 2">
            <a:extLst>
              <a:ext uri="{FF2B5EF4-FFF2-40B4-BE49-F238E27FC236}">
                <a16:creationId xmlns:a16="http://schemas.microsoft.com/office/drawing/2014/main" id="{A0FA800A-AAF7-44F6-BB07-533D6E9CDE42}"/>
              </a:ext>
            </a:extLst>
          </p:cNvPr>
          <p:cNvSpPr txBox="1"/>
          <p:nvPr/>
        </p:nvSpPr>
        <p:spPr>
          <a:xfrm>
            <a:off x="566582" y="1165315"/>
            <a:ext cx="5205271" cy="615553"/>
          </a:xfrm>
          <a:prstGeom prst="rect">
            <a:avLst/>
          </a:prstGeom>
          <a:noFill/>
        </p:spPr>
        <p:txBody>
          <a:bodyPr wrap="none" rtlCol="0">
            <a:spAutoFit/>
          </a:bodyPr>
          <a:lstStyle/>
          <a:p>
            <a:r>
              <a:rPr lang="en-US" sz="3400"/>
              <a:t>Cryptoanalys </a:t>
            </a:r>
            <a:r>
              <a:rPr lang="en-IN" altLang="en-US" sz="3400">
                <a:ea typeface="ヒラギノ角ゴ Pro W3" charset="-128"/>
              </a:rPr>
              <a:t>Playfair cipher</a:t>
            </a:r>
            <a:endParaRPr lang="en-US" sz="3400"/>
          </a:p>
        </p:txBody>
      </p:sp>
      <p:sp>
        <p:nvSpPr>
          <p:cNvPr id="10" name="Title 1">
            <a:extLst>
              <a:ext uri="{FF2B5EF4-FFF2-40B4-BE49-F238E27FC236}">
                <a16:creationId xmlns:a16="http://schemas.microsoft.com/office/drawing/2014/main" id="{39E71889-1A0B-42B0-A79F-EBD57EE6DCBA}"/>
              </a:ext>
            </a:extLst>
          </p:cNvPr>
          <p:cNvSpPr txBox="1">
            <a:spLocks/>
          </p:cNvSpPr>
          <p:nvPr/>
        </p:nvSpPr>
        <p:spPr bwMode="auto">
          <a:xfrm>
            <a:off x="1547116" y="158906"/>
            <a:ext cx="7704856" cy="61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0" lvl="1"/>
            <a:r>
              <a:rPr lang="en-IN" altLang="en-US" sz="3400" b="1" kern="0">
                <a:ea typeface="ヒラギノ角ゴ Pro W3" charset="-128"/>
              </a:rPr>
              <a:t>Polyalphabetic Cipher</a:t>
            </a:r>
          </a:p>
        </p:txBody>
      </p:sp>
    </p:spTree>
    <p:extLst>
      <p:ext uri="{BB962C8B-B14F-4D97-AF65-F5344CB8AC3E}">
        <p14:creationId xmlns:p14="http://schemas.microsoft.com/office/powerpoint/2010/main" val="1073918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275341"/>
            <a:ext cx="9731424" cy="646321"/>
          </a:xfrm>
        </p:spPr>
        <p:txBody>
          <a:bodyPr wrap="square">
            <a:spAutoFit/>
          </a:bodyPr>
          <a:lstStyle/>
          <a:p>
            <a:r>
              <a:rPr lang="en-IN" altLang="en-US" sz="3600">
                <a:ea typeface="ヒラギノ角ゴ Pro W3" charset="-128"/>
              </a:rPr>
              <a:t>Relative Frequency of Occurrence of Letters</a:t>
            </a:r>
          </a:p>
        </p:txBody>
      </p:sp>
      <p:pic>
        <p:nvPicPr>
          <p:cNvPr id="6" name="Picture Placeholder 5" descr="The approximate data for each curve are summarized below.&#10;• A horizontal line at 0.32 represents random polyalphabetic&#10;• The curve for plaintext falls from (0, 1.0) through (8, 0.32) to (26, 0)&#10;• The curve for Playfair falls from (0, 0.7) through (12.5, 0.32) to (26, 0)&#10;• The curve for Vignere falls form (0, 0.57) through (10.5, 0.32) to (26, 0.12).&#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83432" y="1052735"/>
            <a:ext cx="10225136" cy="5344615"/>
          </a:xfrm>
          <a:prstGeom prst="rect">
            <a:avLst/>
          </a:prstGeom>
          <a:noFill/>
          <a:ln>
            <a:noFill/>
          </a:ln>
        </p:spPr>
      </p:pic>
    </p:spTree>
    <p:extLst>
      <p:ext uri="{BB962C8B-B14F-4D97-AF65-F5344CB8AC3E}">
        <p14:creationId xmlns:p14="http://schemas.microsoft.com/office/powerpoint/2010/main" val="870798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213" y="834361"/>
            <a:ext cx="8229600" cy="646321"/>
          </a:xfrm>
        </p:spPr>
        <p:txBody>
          <a:bodyPr wrap="square">
            <a:spAutoFit/>
          </a:bodyPr>
          <a:lstStyle/>
          <a:p>
            <a:r>
              <a:rPr lang="en-IN" altLang="en-US" sz="3600">
                <a:ea typeface="ヒラギノ角ゴ Pro W3" charset="-128"/>
              </a:rPr>
              <a:t>(4) Hill Cipher</a:t>
            </a:r>
            <a:endParaRPr lang="en-US" sz="2800"/>
          </a:p>
        </p:txBody>
      </p:sp>
      <p:sp>
        <p:nvSpPr>
          <p:cNvPr id="4" name="Content Placeholder 3"/>
          <p:cNvSpPr>
            <a:spLocks noGrp="1"/>
          </p:cNvSpPr>
          <p:nvPr>
            <p:ph idx="13"/>
          </p:nvPr>
        </p:nvSpPr>
        <p:spPr>
          <a:xfrm>
            <a:off x="191344" y="2102638"/>
            <a:ext cx="11377264" cy="2973111"/>
          </a:xfrm>
        </p:spPr>
        <p:txBody>
          <a:bodyPr wrap="square">
            <a:spAutoFit/>
          </a:bodyPr>
          <a:lstStyle/>
          <a:p>
            <a:r>
              <a:rPr lang="en-US" sz="2400"/>
              <a:t>Developed by the mathematician Lester Hill in 1929</a:t>
            </a:r>
          </a:p>
          <a:p>
            <a:r>
              <a:rPr lang="en-US" sz="2400"/>
              <a:t>Strength is that it completely hides single-letter frequencies</a:t>
            </a:r>
          </a:p>
          <a:p>
            <a:pPr lvl="1"/>
            <a:r>
              <a:rPr lang="en-US" sz="2400"/>
              <a:t>The use of a larger matrix hides more frequency information</a:t>
            </a:r>
          </a:p>
          <a:p>
            <a:pPr lvl="1"/>
            <a:r>
              <a:rPr lang="en-US" sz="2400"/>
              <a:t>A 3 x 3 Hill cipher hides not only single-letter but also two-letter frequency information</a:t>
            </a:r>
          </a:p>
          <a:p>
            <a:r>
              <a:rPr lang="en-US" sz="2400"/>
              <a:t>Strong against a </a:t>
            </a:r>
            <a:r>
              <a:rPr lang="en-US" sz="2400" err="1"/>
              <a:t>ciphertext</a:t>
            </a:r>
            <a:r>
              <a:rPr lang="en-US" sz="2400"/>
              <a:t>-only attack but easily broken with a known plaintext attack</a:t>
            </a:r>
          </a:p>
        </p:txBody>
      </p:sp>
      <p:graphicFrame>
        <p:nvGraphicFramePr>
          <p:cNvPr id="5" name="Object 4">
            <a:extLst>
              <a:ext uri="{FF2B5EF4-FFF2-40B4-BE49-F238E27FC236}">
                <a16:creationId xmlns:a16="http://schemas.microsoft.com/office/drawing/2014/main" id="{A1989F0B-8B01-4E46-B2DE-9BC4910AA2B5}"/>
              </a:ext>
            </a:extLst>
          </p:cNvPr>
          <p:cNvGraphicFramePr>
            <a:graphicFrameLocks noChangeAspect="1"/>
          </p:cNvGraphicFramePr>
          <p:nvPr>
            <p:extLst>
              <p:ext uri="{D42A27DB-BD31-4B8C-83A1-F6EECF244321}">
                <p14:modId xmlns:p14="http://schemas.microsoft.com/office/powerpoint/2010/main" val="295251048"/>
              </p:ext>
            </p:extLst>
          </p:nvPr>
        </p:nvGraphicFramePr>
        <p:xfrm>
          <a:off x="3889772" y="4852684"/>
          <a:ext cx="5168900" cy="1625600"/>
        </p:xfrm>
        <a:graphic>
          <a:graphicData uri="http://schemas.openxmlformats.org/presentationml/2006/ole">
            <mc:AlternateContent xmlns:mc="http://schemas.openxmlformats.org/markup-compatibility/2006">
              <mc:Choice xmlns:v="urn:schemas-microsoft-com:vml" Requires="v">
                <p:oleObj name="Equation" r:id="rId3" imgW="5168880" imgH="1625400" progId="Equation.DSMT4">
                  <p:embed/>
                </p:oleObj>
              </mc:Choice>
              <mc:Fallback>
                <p:oleObj name="Equation" r:id="rId3" imgW="5168880" imgH="1625400" progId="Equation.DSMT4">
                  <p:embed/>
                  <p:pic>
                    <p:nvPicPr>
                      <p:cNvPr id="5" name="Object 4">
                        <a:extLst>
                          <a:ext uri="{FF2B5EF4-FFF2-40B4-BE49-F238E27FC236}">
                            <a16:creationId xmlns:a16="http://schemas.microsoft.com/office/drawing/2014/main" id="{A1989F0B-8B01-4E46-B2DE-9BC4910AA2B5}"/>
                          </a:ext>
                        </a:extLst>
                      </p:cNvPr>
                      <p:cNvPicPr/>
                      <p:nvPr/>
                    </p:nvPicPr>
                    <p:blipFill>
                      <a:blip r:embed="rId4"/>
                      <a:stretch>
                        <a:fillRect/>
                      </a:stretch>
                    </p:blipFill>
                    <p:spPr>
                      <a:xfrm>
                        <a:off x="3889772" y="4852684"/>
                        <a:ext cx="5168900" cy="16256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0141558-50F6-4110-838A-4751FC8CBC20}"/>
              </a:ext>
            </a:extLst>
          </p:cNvPr>
          <p:cNvSpPr txBox="1"/>
          <p:nvPr/>
        </p:nvSpPr>
        <p:spPr>
          <a:xfrm>
            <a:off x="4540013" y="3178865"/>
            <a:ext cx="65" cy="430887"/>
          </a:xfrm>
          <a:prstGeom prst="rect">
            <a:avLst/>
          </a:prstGeom>
          <a:noFill/>
        </p:spPr>
        <p:txBody>
          <a:bodyPr wrap="none" lIns="0" tIns="0" rIns="0" bIns="0" rtlCol="0">
            <a:spAutoFit/>
          </a:bodyPr>
          <a:lstStyle/>
          <a:p>
            <a:endParaRPr lang="en-US"/>
          </a:p>
        </p:txBody>
      </p:sp>
      <p:graphicFrame>
        <p:nvGraphicFramePr>
          <p:cNvPr id="7" name="Object 6">
            <a:extLst>
              <a:ext uri="{FF2B5EF4-FFF2-40B4-BE49-F238E27FC236}">
                <a16:creationId xmlns:a16="http://schemas.microsoft.com/office/drawing/2014/main" id="{BFB3D219-E522-4E61-BF5B-6DFCDEDDFB70}"/>
              </a:ext>
            </a:extLst>
          </p:cNvPr>
          <p:cNvGraphicFramePr>
            <a:graphicFrameLocks noChangeAspect="1"/>
          </p:cNvGraphicFramePr>
          <p:nvPr>
            <p:extLst>
              <p:ext uri="{D42A27DB-BD31-4B8C-83A1-F6EECF244321}">
                <p14:modId xmlns:p14="http://schemas.microsoft.com/office/powerpoint/2010/main" val="3432833435"/>
              </p:ext>
            </p:extLst>
          </p:nvPr>
        </p:nvGraphicFramePr>
        <p:xfrm>
          <a:off x="933520" y="5673109"/>
          <a:ext cx="2298700" cy="317500"/>
        </p:xfrm>
        <a:graphic>
          <a:graphicData uri="http://schemas.openxmlformats.org/presentationml/2006/ole">
            <mc:AlternateContent xmlns:mc="http://schemas.openxmlformats.org/markup-compatibility/2006">
              <mc:Choice xmlns:v="urn:schemas-microsoft-com:vml" Requires="v">
                <p:oleObj name="Equation" r:id="rId5" imgW="2298600" imgH="317160" progId="Equation.DSMT4">
                  <p:embed/>
                </p:oleObj>
              </mc:Choice>
              <mc:Fallback>
                <p:oleObj name="Equation" r:id="rId5" imgW="2298600" imgH="317160" progId="Equation.DSMT4">
                  <p:embed/>
                  <p:pic>
                    <p:nvPicPr>
                      <p:cNvPr id="7" name="Object 6">
                        <a:extLst>
                          <a:ext uri="{FF2B5EF4-FFF2-40B4-BE49-F238E27FC236}">
                            <a16:creationId xmlns:a16="http://schemas.microsoft.com/office/drawing/2014/main" id="{BFB3D219-E522-4E61-BF5B-6DFCDEDDFB70}"/>
                          </a:ext>
                        </a:extLst>
                      </p:cNvPr>
                      <p:cNvPicPr/>
                      <p:nvPr/>
                    </p:nvPicPr>
                    <p:blipFill>
                      <a:blip r:embed="rId6"/>
                      <a:stretch>
                        <a:fillRect/>
                      </a:stretch>
                    </p:blipFill>
                    <p:spPr>
                      <a:xfrm>
                        <a:off x="933520" y="5673109"/>
                        <a:ext cx="2298700" cy="317500"/>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979E5930-D76D-47FE-BF13-0CCAE058A43E}"/>
              </a:ext>
            </a:extLst>
          </p:cNvPr>
          <p:cNvSpPr txBox="1">
            <a:spLocks/>
          </p:cNvSpPr>
          <p:nvPr/>
        </p:nvSpPr>
        <p:spPr bwMode="auto">
          <a:xfrm>
            <a:off x="1631504" y="129338"/>
            <a:ext cx="7704856" cy="61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0" lvl="1"/>
            <a:r>
              <a:rPr lang="en-IN" altLang="en-US" sz="3400" b="1" kern="0">
                <a:ea typeface="ヒラギノ角ゴ Pro W3" charset="-128"/>
              </a:rPr>
              <a:t>Polyalphabetic Cipher</a:t>
            </a:r>
          </a:p>
        </p:txBody>
      </p:sp>
      <p:pic>
        <p:nvPicPr>
          <p:cNvPr id="3" name="Picture 2">
            <a:extLst>
              <a:ext uri="{FF2B5EF4-FFF2-40B4-BE49-F238E27FC236}">
                <a16:creationId xmlns:a16="http://schemas.microsoft.com/office/drawing/2014/main" id="{0EFCB660-FCE6-493D-B38E-7C0E6D049770}"/>
              </a:ext>
            </a:extLst>
          </p:cNvPr>
          <p:cNvPicPr>
            <a:picLocks noChangeAspect="1"/>
          </p:cNvPicPr>
          <p:nvPr/>
        </p:nvPicPr>
        <p:blipFill>
          <a:blip r:embed="rId7"/>
          <a:stretch>
            <a:fillRect/>
          </a:stretch>
        </p:blipFill>
        <p:spPr>
          <a:xfrm>
            <a:off x="623392" y="1340768"/>
            <a:ext cx="10521963" cy="840706"/>
          </a:xfrm>
          <a:prstGeom prst="rect">
            <a:avLst/>
          </a:prstGeom>
        </p:spPr>
      </p:pic>
    </p:spTree>
    <p:extLst>
      <p:ext uri="{BB962C8B-B14F-4D97-AF65-F5344CB8AC3E}">
        <p14:creationId xmlns:p14="http://schemas.microsoft.com/office/powerpoint/2010/main" val="1855819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28" y="1033598"/>
            <a:ext cx="6984776" cy="646321"/>
          </a:xfrm>
        </p:spPr>
        <p:txBody>
          <a:bodyPr wrap="square">
            <a:spAutoFit/>
          </a:bodyPr>
          <a:lstStyle/>
          <a:p>
            <a:r>
              <a:rPr lang="en-IN" altLang="en-US" sz="3600">
                <a:ea typeface="ヒラギノ角ゴ Pro W3" charset="-128"/>
              </a:rPr>
              <a:t>(5) Vigenère Cipher</a:t>
            </a:r>
            <a:endParaRPr lang="en-US" sz="2800"/>
          </a:p>
        </p:txBody>
      </p:sp>
      <p:sp>
        <p:nvSpPr>
          <p:cNvPr id="4" name="Content Placeholder 3"/>
          <p:cNvSpPr>
            <a:spLocks noGrp="1"/>
          </p:cNvSpPr>
          <p:nvPr>
            <p:ph idx="1"/>
          </p:nvPr>
        </p:nvSpPr>
        <p:spPr>
          <a:xfrm>
            <a:off x="541040" y="2101822"/>
            <a:ext cx="8229600" cy="2825379"/>
          </a:xfrm>
        </p:spPr>
        <p:txBody>
          <a:bodyPr>
            <a:spAutoFit/>
          </a:bodyPr>
          <a:lstStyle/>
          <a:p>
            <a:r>
              <a:rPr lang="en-AU" sz="2400"/>
              <a:t>Best known and one of the simplest polyalphabetic substitution ciphers</a:t>
            </a:r>
          </a:p>
          <a:p>
            <a:r>
              <a:rPr lang="en-AU" sz="2400"/>
              <a:t>In this scheme the set of related </a:t>
            </a:r>
            <a:r>
              <a:rPr lang="en-AU" sz="2400" err="1"/>
              <a:t>monoalphabetic</a:t>
            </a:r>
            <a:r>
              <a:rPr lang="en-AU" sz="2400"/>
              <a:t> substitution rules consists of the 26 Caesar ciphers with shifts of 0 through 25</a:t>
            </a:r>
          </a:p>
          <a:p>
            <a:r>
              <a:rPr lang="en-AU" sz="2400"/>
              <a:t>Each cipher is denoted by a key letter which is the </a:t>
            </a:r>
            <a:r>
              <a:rPr lang="en-AU" sz="2400" err="1"/>
              <a:t>ciphertext</a:t>
            </a:r>
            <a:r>
              <a:rPr lang="en-AU" sz="2400"/>
              <a:t> letter that substitutes for the plaintext letter a</a:t>
            </a:r>
          </a:p>
        </p:txBody>
      </p:sp>
      <p:sp>
        <p:nvSpPr>
          <p:cNvPr id="3" name="Rectangle 2">
            <a:extLst>
              <a:ext uri="{FF2B5EF4-FFF2-40B4-BE49-F238E27FC236}">
                <a16:creationId xmlns:a16="http://schemas.microsoft.com/office/drawing/2014/main" id="{7926C25C-88E7-43F2-A1AF-0E0CC898E54C}"/>
              </a:ext>
            </a:extLst>
          </p:cNvPr>
          <p:cNvSpPr/>
          <p:nvPr/>
        </p:nvSpPr>
        <p:spPr>
          <a:xfrm>
            <a:off x="818728" y="5330615"/>
            <a:ext cx="8229600" cy="523220"/>
          </a:xfrm>
          <a:prstGeom prst="rect">
            <a:avLst/>
          </a:prstGeom>
        </p:spPr>
        <p:txBody>
          <a:bodyPr wrap="square">
            <a:spAutoFit/>
          </a:bodyPr>
          <a:lstStyle/>
          <a:p>
            <a:r>
              <a:rPr lang="en-US"/>
              <a:t>https://en.wikipedia.org/wiki/Vigen%C3%A8re_cipher</a:t>
            </a:r>
          </a:p>
        </p:txBody>
      </p:sp>
      <p:sp>
        <p:nvSpPr>
          <p:cNvPr id="5" name="Title 1">
            <a:extLst>
              <a:ext uri="{FF2B5EF4-FFF2-40B4-BE49-F238E27FC236}">
                <a16:creationId xmlns:a16="http://schemas.microsoft.com/office/drawing/2014/main" id="{2DAA3F47-AD69-416D-B39F-4976027EE22E}"/>
              </a:ext>
            </a:extLst>
          </p:cNvPr>
          <p:cNvSpPr txBox="1">
            <a:spLocks/>
          </p:cNvSpPr>
          <p:nvPr/>
        </p:nvSpPr>
        <p:spPr bwMode="auto">
          <a:xfrm>
            <a:off x="1703512" y="42648"/>
            <a:ext cx="7704856" cy="61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sp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marL="0" lvl="1"/>
            <a:r>
              <a:rPr lang="en-IN" altLang="en-US" sz="3400" b="1" kern="0">
                <a:ea typeface="ヒラギノ角ゴ Pro W3" charset="-128"/>
              </a:rPr>
              <a:t>Polyalphabetic Cipher</a:t>
            </a:r>
          </a:p>
        </p:txBody>
      </p:sp>
    </p:spTree>
    <p:extLst>
      <p:ext uri="{BB962C8B-B14F-4D97-AF65-F5344CB8AC3E}">
        <p14:creationId xmlns:p14="http://schemas.microsoft.com/office/powerpoint/2010/main" val="49258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188640"/>
            <a:ext cx="7571184" cy="646321"/>
          </a:xfrm>
        </p:spPr>
        <p:txBody>
          <a:bodyPr wrap="square">
            <a:spAutoFit/>
          </a:bodyPr>
          <a:lstStyle/>
          <a:p>
            <a:r>
              <a:rPr lang="en-IN" altLang="en-US" sz="3600">
                <a:ea typeface="ヒラギノ角ゴ Pro W3" charset="-128"/>
              </a:rPr>
              <a:t>Example of </a:t>
            </a:r>
            <a:r>
              <a:rPr lang="en-IN" altLang="en-US" sz="3600" err="1">
                <a:ea typeface="ヒラギノ角ゴ Pro W3" charset="-128"/>
              </a:rPr>
              <a:t>Vigenère</a:t>
            </a:r>
            <a:r>
              <a:rPr lang="en-IN" altLang="en-US" sz="3600">
                <a:ea typeface="ヒラギノ角ゴ Pro W3" charset="-128"/>
              </a:rPr>
              <a:t> Cipher</a:t>
            </a:r>
            <a:endParaRPr lang="en-US" sz="2800"/>
          </a:p>
        </p:txBody>
      </p:sp>
      <p:sp>
        <p:nvSpPr>
          <p:cNvPr id="4" name="Content Placeholder 3"/>
          <p:cNvSpPr>
            <a:spLocks noGrp="1"/>
          </p:cNvSpPr>
          <p:nvPr>
            <p:ph idx="1"/>
          </p:nvPr>
        </p:nvSpPr>
        <p:spPr>
          <a:xfrm>
            <a:off x="983432" y="1252736"/>
            <a:ext cx="9947448" cy="2419114"/>
          </a:xfrm>
        </p:spPr>
        <p:txBody>
          <a:bodyPr wrap="square">
            <a:spAutoFit/>
          </a:bodyPr>
          <a:lstStyle/>
          <a:p>
            <a:r>
              <a:rPr lang="en-US" sz="2800">
                <a:ea typeface="ＭＳ Ｐゴシック" pitchFamily="-107" charset="-128"/>
                <a:cs typeface="ＭＳ Ｐゴシック" pitchFamily="-107" charset="-128"/>
              </a:rPr>
              <a:t>To encrypt a message, a key is needed that is as long as the message</a:t>
            </a:r>
          </a:p>
          <a:p>
            <a:r>
              <a:rPr lang="en-US" sz="2800">
                <a:ea typeface="ＭＳ Ｐゴシック" pitchFamily="-107" charset="-128"/>
                <a:cs typeface="ＭＳ Ｐゴシック" pitchFamily="-107" charset="-128"/>
              </a:rPr>
              <a:t> Usually, the key is a repeating keyword </a:t>
            </a:r>
          </a:p>
          <a:p>
            <a:r>
              <a:rPr lang="en-US" sz="2800">
                <a:ea typeface="ＭＳ Ｐゴシック" pitchFamily="-107" charset="-128"/>
                <a:cs typeface="ＭＳ Ｐゴシック" pitchFamily="-107" charset="-128"/>
              </a:rPr>
              <a:t>For example, if the keyword is </a:t>
            </a:r>
            <a:r>
              <a:rPr lang="en-US" sz="2800" i="1">
                <a:ea typeface="ＭＳ Ｐゴシック" pitchFamily="-107" charset="-128"/>
                <a:cs typeface="ＭＳ Ｐゴシック" pitchFamily="-107" charset="-128"/>
              </a:rPr>
              <a:t>deceptive</a:t>
            </a:r>
            <a:r>
              <a:rPr lang="en-US" sz="2800">
                <a:ea typeface="ＭＳ Ｐゴシック" pitchFamily="-107" charset="-128"/>
                <a:cs typeface="ＭＳ Ｐゴシック" pitchFamily="-107" charset="-128"/>
              </a:rPr>
              <a:t>, the message “we are discovered save yourself” is encrypted as:</a:t>
            </a:r>
          </a:p>
        </p:txBody>
      </p:sp>
      <p:sp>
        <p:nvSpPr>
          <p:cNvPr id="3" name="Content Placeholder 2"/>
          <p:cNvSpPr>
            <a:spLocks noGrp="1"/>
          </p:cNvSpPr>
          <p:nvPr>
            <p:ph idx="13"/>
          </p:nvPr>
        </p:nvSpPr>
        <p:spPr>
          <a:xfrm>
            <a:off x="1981200" y="4273618"/>
            <a:ext cx="8949680" cy="1600200"/>
          </a:xfrm>
        </p:spPr>
        <p:txBody>
          <a:bodyPr/>
          <a:lstStyle/>
          <a:p>
            <a:pPr>
              <a:buNone/>
            </a:pPr>
            <a:r>
              <a:rPr lang="en-AU" sz="2800"/>
              <a:t>plaintext:   wearediscoveredsaveyourself</a:t>
            </a:r>
          </a:p>
          <a:p>
            <a:pPr>
              <a:buNone/>
            </a:pPr>
            <a:r>
              <a:rPr lang="en-AU" sz="2800"/>
              <a:t>key:	       </a:t>
            </a:r>
            <a:r>
              <a:rPr lang="en-AU" sz="2800" err="1"/>
              <a:t>deceptivedeceptivedeceptive</a:t>
            </a:r>
            <a:endParaRPr lang="en-AU" sz="2800"/>
          </a:p>
          <a:p>
            <a:pPr>
              <a:buNone/>
            </a:pPr>
            <a:r>
              <a:rPr lang="en-AU" sz="2800"/>
              <a:t>ciphertext: ??</a:t>
            </a:r>
          </a:p>
        </p:txBody>
      </p:sp>
    </p:spTree>
    <p:extLst>
      <p:ext uri="{BB962C8B-B14F-4D97-AF65-F5344CB8AC3E}">
        <p14:creationId xmlns:p14="http://schemas.microsoft.com/office/powerpoint/2010/main" val="225490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343472" y="104429"/>
            <a:ext cx="6661248" cy="792163"/>
          </a:xfrm>
        </p:spPr>
        <p:txBody>
          <a:bodyPr/>
          <a:lstStyle/>
          <a:p>
            <a:pPr eaLnBrk="1" hangingPunct="1"/>
            <a:r>
              <a:rPr lang="en-GB" altLang="en-US"/>
              <a:t>What is cryptograph</a:t>
            </a:r>
            <a:r>
              <a:rPr lang="en-US" altLang="en-US"/>
              <a:t>?</a:t>
            </a:r>
            <a:endParaRPr lang="en-GB" altLang="en-US"/>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1343472" y="1035162"/>
            <a:ext cx="8206680" cy="4967287"/>
          </a:xfrm>
        </p:spPr>
        <p:txBody>
          <a:bodyPr/>
          <a:lstStyle/>
          <a:p>
            <a:pPr eaLnBrk="1" hangingPunct="1">
              <a:spcBef>
                <a:spcPct val="25000"/>
              </a:spcBef>
            </a:pPr>
            <a:r>
              <a:rPr lang="en-US" altLang="en-US"/>
              <a:t>Cryptology= Cryptography + Cryptanalysis</a:t>
            </a:r>
            <a:endParaRPr lang="en-GB" altLang="en-US"/>
          </a:p>
        </p:txBody>
      </p:sp>
      <p:cxnSp>
        <p:nvCxnSpPr>
          <p:cNvPr id="6" name="Straight Arrow Connector 5">
            <a:extLst>
              <a:ext uri="{FF2B5EF4-FFF2-40B4-BE49-F238E27FC236}">
                <a16:creationId xmlns:a16="http://schemas.microsoft.com/office/drawing/2014/main" id="{81AB3803-ED4C-4E1E-97CE-5BBF2B7FF106}"/>
              </a:ext>
            </a:extLst>
          </p:cNvPr>
          <p:cNvCxnSpPr>
            <a:cxnSpLocks/>
          </p:cNvCxnSpPr>
          <p:nvPr/>
        </p:nvCxnSpPr>
        <p:spPr bwMode="auto">
          <a:xfrm>
            <a:off x="5860618" y="1507927"/>
            <a:ext cx="1532396" cy="4546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Rectangle 7">
            <a:extLst>
              <a:ext uri="{FF2B5EF4-FFF2-40B4-BE49-F238E27FC236}">
                <a16:creationId xmlns:a16="http://schemas.microsoft.com/office/drawing/2014/main" id="{58D3E79E-1E54-474B-9B0B-8529F6CD010A}"/>
              </a:ext>
            </a:extLst>
          </p:cNvPr>
          <p:cNvSpPr/>
          <p:nvPr/>
        </p:nvSpPr>
        <p:spPr>
          <a:xfrm>
            <a:off x="855419" y="2208767"/>
            <a:ext cx="2906565" cy="523220"/>
          </a:xfrm>
          <a:prstGeom prst="rect">
            <a:avLst/>
          </a:prstGeom>
        </p:spPr>
        <p:txBody>
          <a:bodyPr wrap="none">
            <a:spAutoFit/>
          </a:bodyPr>
          <a:lstStyle/>
          <a:p>
            <a:pPr marL="457200" indent="-457200">
              <a:buFont typeface="Wingdings" panose="05000000000000000000" pitchFamily="2" charset="2"/>
              <a:buChar char="§"/>
            </a:pPr>
            <a:r>
              <a:rPr lang="en-US">
                <a:solidFill>
                  <a:srgbClr val="000000"/>
                </a:solidFill>
                <a:latin typeface="arial" panose="020B0604020202020204" pitchFamily="34" charset="0"/>
              </a:rPr>
              <a:t>Confidentiality</a:t>
            </a:r>
            <a:endParaRPr lang="en-US"/>
          </a:p>
        </p:txBody>
      </p:sp>
      <p:sp>
        <p:nvSpPr>
          <p:cNvPr id="10" name="Rectangle 9">
            <a:extLst>
              <a:ext uri="{FF2B5EF4-FFF2-40B4-BE49-F238E27FC236}">
                <a16:creationId xmlns:a16="http://schemas.microsoft.com/office/drawing/2014/main" id="{395ED866-991E-4FBB-A0E8-1616834BB8E1}"/>
              </a:ext>
            </a:extLst>
          </p:cNvPr>
          <p:cNvSpPr/>
          <p:nvPr/>
        </p:nvSpPr>
        <p:spPr>
          <a:xfrm>
            <a:off x="941240" y="4370466"/>
            <a:ext cx="2925801" cy="523220"/>
          </a:xfrm>
          <a:prstGeom prst="rect">
            <a:avLst/>
          </a:prstGeom>
        </p:spPr>
        <p:txBody>
          <a:bodyPr wrap="none">
            <a:spAutoFit/>
          </a:bodyPr>
          <a:lstStyle/>
          <a:p>
            <a:pPr marL="457200" indent="-457200">
              <a:buFont typeface="Wingdings" panose="05000000000000000000" pitchFamily="2" charset="2"/>
              <a:buChar char="§"/>
            </a:pPr>
            <a:r>
              <a:rPr lang="en-US">
                <a:solidFill>
                  <a:srgbClr val="000000"/>
                </a:solidFill>
                <a:latin typeface="arial" panose="020B0604020202020204" pitchFamily="34" charset="0"/>
              </a:rPr>
              <a:t>Authentication</a:t>
            </a:r>
            <a:endParaRPr lang="en-US"/>
          </a:p>
        </p:txBody>
      </p:sp>
      <p:sp>
        <p:nvSpPr>
          <p:cNvPr id="11" name="Rectangle 10">
            <a:extLst>
              <a:ext uri="{FF2B5EF4-FFF2-40B4-BE49-F238E27FC236}">
                <a16:creationId xmlns:a16="http://schemas.microsoft.com/office/drawing/2014/main" id="{67AEF098-5D07-4512-8A64-E78E53453818}"/>
              </a:ext>
            </a:extLst>
          </p:cNvPr>
          <p:cNvSpPr/>
          <p:nvPr/>
        </p:nvSpPr>
        <p:spPr>
          <a:xfrm>
            <a:off x="926822" y="3697868"/>
            <a:ext cx="1925527" cy="523220"/>
          </a:xfrm>
          <a:prstGeom prst="rect">
            <a:avLst/>
          </a:prstGeom>
        </p:spPr>
        <p:txBody>
          <a:bodyPr wrap="none">
            <a:spAutoFit/>
          </a:bodyPr>
          <a:lstStyle/>
          <a:p>
            <a:pPr marL="457200" indent="-457200">
              <a:buFont typeface="Wingdings" panose="05000000000000000000" pitchFamily="2" charset="2"/>
              <a:buChar char="§"/>
            </a:pPr>
            <a:r>
              <a:rPr lang="en-US">
                <a:solidFill>
                  <a:srgbClr val="000000"/>
                </a:solidFill>
                <a:latin typeface="arial" panose="020B0604020202020204" pitchFamily="34" charset="0"/>
              </a:rPr>
              <a:t>Integrity</a:t>
            </a:r>
            <a:endParaRPr lang="en-US"/>
          </a:p>
        </p:txBody>
      </p:sp>
      <p:sp>
        <p:nvSpPr>
          <p:cNvPr id="13" name="Rectangle 12">
            <a:extLst>
              <a:ext uri="{FF2B5EF4-FFF2-40B4-BE49-F238E27FC236}">
                <a16:creationId xmlns:a16="http://schemas.microsoft.com/office/drawing/2014/main" id="{F3509AA8-0CA5-48E7-8478-5CE6A5572C69}"/>
              </a:ext>
            </a:extLst>
          </p:cNvPr>
          <p:cNvSpPr/>
          <p:nvPr/>
        </p:nvSpPr>
        <p:spPr>
          <a:xfrm>
            <a:off x="868814" y="5156215"/>
            <a:ext cx="5788764" cy="523220"/>
          </a:xfrm>
          <a:prstGeom prst="rect">
            <a:avLst/>
          </a:prstGeom>
        </p:spPr>
        <p:txBody>
          <a:bodyPr wrap="none">
            <a:spAutoFit/>
          </a:bodyPr>
          <a:lstStyle/>
          <a:p>
            <a:pPr marL="457200" indent="-457200">
              <a:buFont typeface="Wingdings" panose="05000000000000000000" pitchFamily="2" charset="2"/>
              <a:buChar char="§"/>
            </a:pPr>
            <a:r>
              <a:rPr lang="en-US">
                <a:solidFill>
                  <a:srgbClr val="000000"/>
                </a:solidFill>
                <a:latin typeface="arial" panose="020B0604020202020204" pitchFamily="34" charset="0"/>
              </a:rPr>
              <a:t>Non-repudiation (Accountability)</a:t>
            </a:r>
            <a:endParaRPr lang="en-US"/>
          </a:p>
        </p:txBody>
      </p:sp>
      <p:sp>
        <p:nvSpPr>
          <p:cNvPr id="17" name="Rectangle 16">
            <a:extLst>
              <a:ext uri="{FF2B5EF4-FFF2-40B4-BE49-F238E27FC236}">
                <a16:creationId xmlns:a16="http://schemas.microsoft.com/office/drawing/2014/main" id="{69464221-2D12-402A-9BB2-5CC167591CE2}"/>
              </a:ext>
            </a:extLst>
          </p:cNvPr>
          <p:cNvSpPr/>
          <p:nvPr/>
        </p:nvSpPr>
        <p:spPr>
          <a:xfrm>
            <a:off x="941240" y="5874530"/>
            <a:ext cx="2339038" cy="523220"/>
          </a:xfrm>
          <a:prstGeom prst="rect">
            <a:avLst/>
          </a:prstGeom>
        </p:spPr>
        <p:txBody>
          <a:bodyPr wrap="none">
            <a:spAutoFit/>
          </a:bodyPr>
          <a:lstStyle/>
          <a:p>
            <a:pPr marL="457200" indent="-457200">
              <a:buFont typeface="Wingdings" panose="05000000000000000000" pitchFamily="2" charset="2"/>
              <a:buChar char="§"/>
            </a:pPr>
            <a:r>
              <a:rPr lang="en-US">
                <a:solidFill>
                  <a:srgbClr val="000000"/>
                </a:solidFill>
                <a:latin typeface="arial" panose="020B0604020202020204" pitchFamily="34" charset="0"/>
              </a:rPr>
              <a:t>Availability</a:t>
            </a:r>
            <a:endParaRPr lang="en-US"/>
          </a:p>
        </p:txBody>
      </p:sp>
      <p:sp>
        <p:nvSpPr>
          <p:cNvPr id="18" name="Rectangle 17">
            <a:extLst>
              <a:ext uri="{FF2B5EF4-FFF2-40B4-BE49-F238E27FC236}">
                <a16:creationId xmlns:a16="http://schemas.microsoft.com/office/drawing/2014/main" id="{9BB79019-F4EA-429D-A8FD-4425949F1F96}"/>
              </a:ext>
            </a:extLst>
          </p:cNvPr>
          <p:cNvSpPr/>
          <p:nvPr/>
        </p:nvSpPr>
        <p:spPr>
          <a:xfrm>
            <a:off x="868814" y="2870557"/>
            <a:ext cx="1824538" cy="523220"/>
          </a:xfrm>
          <a:prstGeom prst="rect">
            <a:avLst/>
          </a:prstGeom>
        </p:spPr>
        <p:txBody>
          <a:bodyPr wrap="none">
            <a:spAutoFit/>
          </a:bodyPr>
          <a:lstStyle/>
          <a:p>
            <a:pPr marL="457200" indent="-457200">
              <a:buFont typeface="Wingdings" panose="05000000000000000000" pitchFamily="2" charset="2"/>
              <a:buChar char="§"/>
            </a:pPr>
            <a:r>
              <a:rPr lang="en-US">
                <a:solidFill>
                  <a:srgbClr val="000000"/>
                </a:solidFill>
                <a:latin typeface="arial" panose="020B0604020202020204" pitchFamily="34" charset="0"/>
              </a:rPr>
              <a:t>Privacy</a:t>
            </a:r>
            <a:endParaRPr lang="en-US"/>
          </a:p>
        </p:txBody>
      </p:sp>
      <p:sp>
        <p:nvSpPr>
          <p:cNvPr id="21" name="TextBox 20">
            <a:extLst>
              <a:ext uri="{FF2B5EF4-FFF2-40B4-BE49-F238E27FC236}">
                <a16:creationId xmlns:a16="http://schemas.microsoft.com/office/drawing/2014/main" id="{A9450067-7C88-4CD5-AD2C-13AE90EDFB1B}"/>
              </a:ext>
            </a:extLst>
          </p:cNvPr>
          <p:cNvSpPr txBox="1"/>
          <p:nvPr/>
        </p:nvSpPr>
        <p:spPr>
          <a:xfrm>
            <a:off x="1447220" y="1617683"/>
            <a:ext cx="1188146" cy="584775"/>
          </a:xfrm>
          <a:prstGeom prst="rect">
            <a:avLst/>
          </a:prstGeom>
          <a:noFill/>
        </p:spPr>
        <p:txBody>
          <a:bodyPr wrap="none" rtlCol="0">
            <a:spAutoFit/>
          </a:bodyPr>
          <a:lstStyle/>
          <a:p>
            <a:r>
              <a:rPr lang="en-US" sz="3200" b="1" u="sng"/>
              <a:t>Goals</a:t>
            </a:r>
          </a:p>
        </p:txBody>
      </p:sp>
      <p:sp>
        <p:nvSpPr>
          <p:cNvPr id="19" name="TextBox 18">
            <a:extLst>
              <a:ext uri="{FF2B5EF4-FFF2-40B4-BE49-F238E27FC236}">
                <a16:creationId xmlns:a16="http://schemas.microsoft.com/office/drawing/2014/main" id="{29B02A3E-5BF7-49E2-B316-01B3196F0894}"/>
              </a:ext>
            </a:extLst>
          </p:cNvPr>
          <p:cNvSpPr txBox="1"/>
          <p:nvPr/>
        </p:nvSpPr>
        <p:spPr>
          <a:xfrm>
            <a:off x="6666870" y="1962616"/>
            <a:ext cx="5440913" cy="1815882"/>
          </a:xfrm>
          <a:prstGeom prst="rect">
            <a:avLst/>
          </a:prstGeom>
          <a:noFill/>
        </p:spPr>
        <p:txBody>
          <a:bodyPr wrap="square" rtlCol="0">
            <a:spAutoFit/>
          </a:bodyPr>
          <a:lstStyle/>
          <a:p>
            <a:r>
              <a:rPr lang="en-US" b="1"/>
              <a:t>Cipher systems</a:t>
            </a:r>
          </a:p>
          <a:p>
            <a:pPr lvl="1"/>
            <a:r>
              <a:rPr lang="en-US"/>
              <a:t>- Sysmmetric (AES)</a:t>
            </a:r>
          </a:p>
          <a:p>
            <a:pPr lvl="1"/>
            <a:r>
              <a:rPr lang="en-US"/>
              <a:t>- Asymmetric (RSA, ECC, CRYSTALS-KYBER)</a:t>
            </a:r>
          </a:p>
        </p:txBody>
      </p:sp>
      <p:sp>
        <p:nvSpPr>
          <p:cNvPr id="7" name="Arrow: Down 6">
            <a:extLst>
              <a:ext uri="{FF2B5EF4-FFF2-40B4-BE49-F238E27FC236}">
                <a16:creationId xmlns:a16="http://schemas.microsoft.com/office/drawing/2014/main" id="{E047D41A-855E-42CF-87CF-9427AB1E5E96}"/>
              </a:ext>
            </a:extLst>
          </p:cNvPr>
          <p:cNvSpPr/>
          <p:nvPr/>
        </p:nvSpPr>
        <p:spPr bwMode="auto">
          <a:xfrm rot="5400000">
            <a:off x="5874611" y="2661350"/>
            <a:ext cx="442776" cy="768945"/>
          </a:xfrm>
          <a:prstGeom prst="downArrow">
            <a:avLst>
              <a:gd name="adj1" fmla="val 50000"/>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cxnSp>
        <p:nvCxnSpPr>
          <p:cNvPr id="12" name="Straight Connector 11">
            <a:extLst>
              <a:ext uri="{FF2B5EF4-FFF2-40B4-BE49-F238E27FC236}">
                <a16:creationId xmlns:a16="http://schemas.microsoft.com/office/drawing/2014/main" id="{E565FA75-E241-43CE-A253-43C984C3B8BD}"/>
              </a:ext>
            </a:extLst>
          </p:cNvPr>
          <p:cNvCxnSpPr>
            <a:cxnSpLocks/>
          </p:cNvCxnSpPr>
          <p:nvPr/>
        </p:nvCxnSpPr>
        <p:spPr bwMode="auto">
          <a:xfrm>
            <a:off x="941240" y="3722324"/>
            <a:ext cx="10323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B59BED67-D942-4C52-B01A-F026B76D8866}"/>
              </a:ext>
            </a:extLst>
          </p:cNvPr>
          <p:cNvCxnSpPr>
            <a:cxnSpLocks/>
          </p:cNvCxnSpPr>
          <p:nvPr/>
        </p:nvCxnSpPr>
        <p:spPr bwMode="auto">
          <a:xfrm>
            <a:off x="911424" y="5679435"/>
            <a:ext cx="103239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3C0D91C8-2F67-46F2-9407-5E1BDEA2A676}"/>
              </a:ext>
            </a:extLst>
          </p:cNvPr>
          <p:cNvSpPr txBox="1"/>
          <p:nvPr/>
        </p:nvSpPr>
        <p:spPr>
          <a:xfrm>
            <a:off x="6594681" y="3901106"/>
            <a:ext cx="5788764" cy="1384995"/>
          </a:xfrm>
          <a:prstGeom prst="rect">
            <a:avLst/>
          </a:prstGeom>
          <a:noFill/>
        </p:spPr>
        <p:txBody>
          <a:bodyPr wrap="square" rtlCol="0">
            <a:spAutoFit/>
          </a:bodyPr>
          <a:lstStyle/>
          <a:p>
            <a:r>
              <a:rPr lang="en-US"/>
              <a:t>Hash functions</a:t>
            </a:r>
          </a:p>
          <a:p>
            <a:r>
              <a:rPr lang="en-US"/>
              <a:t>Message authentication code (MAC)</a:t>
            </a:r>
          </a:p>
          <a:p>
            <a:r>
              <a:rPr lang="en-US"/>
              <a:t>Digital signature (digital certificate)</a:t>
            </a:r>
          </a:p>
        </p:txBody>
      </p:sp>
      <p:sp>
        <p:nvSpPr>
          <p:cNvPr id="28" name="Arrow: Down 27">
            <a:extLst>
              <a:ext uri="{FF2B5EF4-FFF2-40B4-BE49-F238E27FC236}">
                <a16:creationId xmlns:a16="http://schemas.microsoft.com/office/drawing/2014/main" id="{00A880F4-1F07-46C6-8759-D02C15F31F10}"/>
              </a:ext>
            </a:extLst>
          </p:cNvPr>
          <p:cNvSpPr/>
          <p:nvPr/>
        </p:nvSpPr>
        <p:spPr bwMode="auto">
          <a:xfrm rot="5400000">
            <a:off x="5852003" y="4227341"/>
            <a:ext cx="442778" cy="768945"/>
          </a:xfrm>
          <a:prstGeom prst="downArrow">
            <a:avLst>
              <a:gd name="adj1" fmla="val 50000"/>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23" name="TextBox 22">
            <a:extLst>
              <a:ext uri="{FF2B5EF4-FFF2-40B4-BE49-F238E27FC236}">
                <a16:creationId xmlns:a16="http://schemas.microsoft.com/office/drawing/2014/main" id="{ECA299A4-3503-4AB1-A5EF-113F763FA59B}"/>
              </a:ext>
            </a:extLst>
          </p:cNvPr>
          <p:cNvSpPr txBox="1"/>
          <p:nvPr/>
        </p:nvSpPr>
        <p:spPr>
          <a:xfrm>
            <a:off x="7393014" y="1536584"/>
            <a:ext cx="1223412" cy="523220"/>
          </a:xfrm>
          <a:prstGeom prst="rect">
            <a:avLst/>
          </a:prstGeom>
          <a:noFill/>
        </p:spPr>
        <p:txBody>
          <a:bodyPr wrap="none" rtlCol="0">
            <a:spAutoFit/>
          </a:bodyPr>
          <a:lstStyle/>
          <a:p>
            <a:r>
              <a:rPr lang="en-US" b="1">
                <a:solidFill>
                  <a:srgbClr val="FF0000"/>
                </a:solidFill>
              </a:rPr>
              <a:t>What?</a:t>
            </a:r>
          </a:p>
        </p:txBody>
      </p:sp>
    </p:spTree>
    <p:extLst>
      <p:ext uri="{BB962C8B-B14F-4D97-AF65-F5344CB8AC3E}">
        <p14:creationId xmlns:p14="http://schemas.microsoft.com/office/powerpoint/2010/main" val="2027799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46375"/>
            <a:ext cx="6984776" cy="646321"/>
          </a:xfrm>
        </p:spPr>
        <p:txBody>
          <a:bodyPr wrap="square">
            <a:spAutoFit/>
          </a:bodyPr>
          <a:lstStyle/>
          <a:p>
            <a:r>
              <a:rPr lang="en-IN" altLang="en-US" sz="3600" err="1">
                <a:ea typeface="ヒラギノ角ゴ Pro W3" charset="-128"/>
              </a:rPr>
              <a:t>Vigenère</a:t>
            </a:r>
            <a:r>
              <a:rPr lang="en-IN" altLang="en-US" sz="3600">
                <a:ea typeface="ヒラギノ角ゴ Pro W3" charset="-128"/>
              </a:rPr>
              <a:t> Cipher</a:t>
            </a:r>
            <a:endParaRPr lang="en-US" sz="2800"/>
          </a:p>
        </p:txBody>
      </p:sp>
      <p:sp>
        <p:nvSpPr>
          <p:cNvPr id="4" name="Content Placeholder 3"/>
          <p:cNvSpPr>
            <a:spLocks noGrp="1"/>
          </p:cNvSpPr>
          <p:nvPr>
            <p:ph idx="1"/>
          </p:nvPr>
        </p:nvSpPr>
        <p:spPr>
          <a:xfrm>
            <a:off x="442303" y="1006577"/>
            <a:ext cx="8229600" cy="461655"/>
          </a:xfrm>
        </p:spPr>
        <p:txBody>
          <a:bodyPr>
            <a:spAutoFit/>
          </a:bodyPr>
          <a:lstStyle/>
          <a:p>
            <a:r>
              <a:rPr lang="en-IN" altLang="en-US" sz="2400">
                <a:ea typeface="ヒラギノ角ゴ Pro W3" charset="-128"/>
              </a:rPr>
              <a:t>Vigenère  matrix</a:t>
            </a:r>
            <a:endParaRPr lang="en-AU" sz="2400"/>
          </a:p>
        </p:txBody>
      </p:sp>
      <p:pic>
        <p:nvPicPr>
          <p:cNvPr id="2050" name="Picture 2" descr="https://pages.mtu.edu/~shene/NSF-4/Tutorial/VIG/FIG-VIG-Table.jpg">
            <a:extLst>
              <a:ext uri="{FF2B5EF4-FFF2-40B4-BE49-F238E27FC236}">
                <a16:creationId xmlns:a16="http://schemas.microsoft.com/office/drawing/2014/main" id="{6952977B-26C8-4988-8E38-6FAD980E3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097" y="1029114"/>
            <a:ext cx="8229600" cy="52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53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116632"/>
            <a:ext cx="6984776" cy="646321"/>
          </a:xfrm>
        </p:spPr>
        <p:txBody>
          <a:bodyPr wrap="square">
            <a:spAutoFit/>
          </a:bodyPr>
          <a:lstStyle/>
          <a:p>
            <a:r>
              <a:rPr lang="en-IN" altLang="en-US" sz="3600" err="1">
                <a:ea typeface="ヒラギノ角ゴ Pro W3" charset="-128"/>
              </a:rPr>
              <a:t>Vigenère</a:t>
            </a:r>
            <a:r>
              <a:rPr lang="en-IN" altLang="en-US" sz="3600">
                <a:ea typeface="ヒラギノ角ゴ Pro W3" charset="-128"/>
              </a:rPr>
              <a:t> </a:t>
            </a:r>
            <a:r>
              <a:rPr lang="en-IN" altLang="en-US" sz="3600" err="1">
                <a:ea typeface="ヒラギノ角ゴ Pro W3" charset="-128"/>
              </a:rPr>
              <a:t>Autokey</a:t>
            </a:r>
            <a:r>
              <a:rPr lang="en-IN" altLang="en-US" sz="3600">
                <a:ea typeface="ヒラギノ角ゴ Pro W3" charset="-128"/>
              </a:rPr>
              <a:t> System</a:t>
            </a:r>
            <a:endParaRPr lang="en-US" sz="2800"/>
          </a:p>
        </p:txBody>
      </p:sp>
      <p:sp>
        <p:nvSpPr>
          <p:cNvPr id="4" name="Content Placeholder 3"/>
          <p:cNvSpPr>
            <a:spLocks noGrp="1"/>
          </p:cNvSpPr>
          <p:nvPr>
            <p:ph idx="1"/>
          </p:nvPr>
        </p:nvSpPr>
        <p:spPr>
          <a:xfrm>
            <a:off x="1142817" y="1101073"/>
            <a:ext cx="10009112" cy="523210"/>
          </a:xfrm>
        </p:spPr>
        <p:txBody>
          <a:bodyPr wrap="square">
            <a:spAutoFit/>
          </a:bodyPr>
          <a:lstStyle/>
          <a:p>
            <a:r>
              <a:rPr lang="en-US" sz="2800"/>
              <a:t>Example:</a:t>
            </a:r>
          </a:p>
        </p:txBody>
      </p:sp>
      <p:sp>
        <p:nvSpPr>
          <p:cNvPr id="3" name="Content Placeholder 2"/>
          <p:cNvSpPr>
            <a:spLocks noGrp="1"/>
          </p:cNvSpPr>
          <p:nvPr>
            <p:ph idx="13"/>
          </p:nvPr>
        </p:nvSpPr>
        <p:spPr>
          <a:xfrm>
            <a:off x="1119825" y="1869823"/>
            <a:ext cx="10729192" cy="3124200"/>
          </a:xfrm>
        </p:spPr>
        <p:txBody>
          <a:bodyPr/>
          <a:lstStyle/>
          <a:p>
            <a:pPr>
              <a:lnSpc>
                <a:spcPct val="150000"/>
              </a:lnSpc>
              <a:spcBef>
                <a:spcPts val="600"/>
              </a:spcBef>
              <a:buNone/>
            </a:pPr>
            <a:r>
              <a:rPr lang="en-US" sz="2800"/>
              <a:t>    key:           </a:t>
            </a:r>
            <a:r>
              <a:rPr lang="en-US" sz="2800" err="1"/>
              <a:t>deceptivewearediscoveredsav</a:t>
            </a:r>
            <a:endParaRPr lang="en-US" sz="2800"/>
          </a:p>
          <a:p>
            <a:pPr>
              <a:lnSpc>
                <a:spcPct val="150000"/>
              </a:lnSpc>
              <a:spcBef>
                <a:spcPts val="600"/>
              </a:spcBef>
              <a:buNone/>
            </a:pPr>
            <a:r>
              <a:rPr lang="en-US" sz="2800"/>
              <a:t>	plaintext:   </a:t>
            </a:r>
            <a:r>
              <a:rPr lang="en-US" sz="2800" err="1"/>
              <a:t>wearediscoveredsaveyourself</a:t>
            </a:r>
            <a:endParaRPr lang="en-US" sz="2800"/>
          </a:p>
          <a:p>
            <a:pPr>
              <a:lnSpc>
                <a:spcPct val="150000"/>
              </a:lnSpc>
              <a:spcBef>
                <a:spcPts val="600"/>
              </a:spcBef>
              <a:buNone/>
            </a:pPr>
            <a:r>
              <a:rPr lang="en-US" sz="2800"/>
              <a:t>	</a:t>
            </a:r>
            <a:r>
              <a:rPr lang="en-US" sz="2800" err="1"/>
              <a:t>ciphertext</a:t>
            </a:r>
            <a:r>
              <a:rPr lang="en-US" sz="2800"/>
              <a:t>: ZICVTWQNGKZEIIGASXSTSLVVWLA</a:t>
            </a:r>
          </a:p>
          <a:p>
            <a:pPr>
              <a:lnSpc>
                <a:spcPct val="150000"/>
              </a:lnSpc>
            </a:pPr>
            <a:r>
              <a:rPr lang="en-US" sz="2800"/>
              <a:t>Even this scheme is vulnerable to cryptanalysis</a:t>
            </a:r>
          </a:p>
          <a:p>
            <a:pPr lvl="1">
              <a:lnSpc>
                <a:spcPct val="150000"/>
              </a:lnSpc>
            </a:pPr>
            <a:r>
              <a:rPr lang="en-US" sz="2800"/>
              <a:t>Because the key and the plaintext share the same frequency distribution of letters, a statistical technique can be applied</a:t>
            </a:r>
          </a:p>
        </p:txBody>
      </p:sp>
    </p:spTree>
    <p:extLst>
      <p:ext uri="{BB962C8B-B14F-4D97-AF65-F5344CB8AC3E}">
        <p14:creationId xmlns:p14="http://schemas.microsoft.com/office/powerpoint/2010/main" val="153179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57" y="1229269"/>
            <a:ext cx="6840760" cy="652431"/>
          </a:xfrm>
        </p:spPr>
        <p:txBody>
          <a:bodyPr wrap="square">
            <a:spAutoFit/>
          </a:bodyPr>
          <a:lstStyle/>
          <a:p>
            <a:r>
              <a:rPr lang="en-IN" altLang="en-US" sz="3600">
                <a:ea typeface="ヒラギノ角ゴ Pro W3" charset="-128"/>
              </a:rPr>
              <a:t>(6) Vernam Cipher</a:t>
            </a:r>
          </a:p>
        </p:txBody>
      </p:sp>
      <p:pic>
        <p:nvPicPr>
          <p:cNvPr id="7" name="Picture Placeholder 6" descr="A diagram has plaintext (p sub i) and cryptographic bit stream (k sub i), from key stream generator, each leading to X O R operation. Then cipher text (c sub i) leads to another X O R operation, meeting another cryptographic bit steam (k sub i) from a key stream generator, resulting in output plaintext (p sub i).&#10;Two diagrams illustrate a three-rotor machine, with fast rotor on the left, medium rotor in the middle, and slow rotor on the right. Letters A through Z are listed in order down the columns, aligned with numbers on the left and right sides of each rotor. The left numbers are in order and the right numbers appear to be in random order. Matching numbers within the rotors are connected. The direction of motion is shown extending down into the top of the rotors. Between the two machines, the numbers in the medium rotor and slow rotor are in the same order. From the initial setting to the setting after one keystroke, the numbers in the fast rotor are moved one letter down, such that the numbers at A are now at B and the numbers at Z are now at A. Three connections within the rotors, beginning at A, B, and C, respectively, for each machine, are summarized below.&#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033886" y="2204865"/>
            <a:ext cx="8126361" cy="2868561"/>
          </a:xfrm>
          <a:prstGeom prst="rect">
            <a:avLst/>
          </a:prstGeom>
          <a:noFill/>
          <a:ln>
            <a:noFill/>
          </a:ln>
        </p:spPr>
      </p:pic>
      <p:sp>
        <p:nvSpPr>
          <p:cNvPr id="5" name="Rectangle 4">
            <a:extLst>
              <a:ext uri="{FF2B5EF4-FFF2-40B4-BE49-F238E27FC236}">
                <a16:creationId xmlns:a16="http://schemas.microsoft.com/office/drawing/2014/main" id="{76385A44-D218-409F-A9FE-5ADA275285ED}"/>
              </a:ext>
            </a:extLst>
          </p:cNvPr>
          <p:cNvSpPr/>
          <p:nvPr/>
        </p:nvSpPr>
        <p:spPr>
          <a:xfrm>
            <a:off x="2024758" y="5429107"/>
            <a:ext cx="8126361" cy="523220"/>
          </a:xfrm>
          <a:prstGeom prst="rect">
            <a:avLst/>
          </a:prstGeom>
        </p:spPr>
        <p:txBody>
          <a:bodyPr wrap="square">
            <a:spAutoFit/>
          </a:bodyPr>
          <a:lstStyle/>
          <a:p>
            <a:r>
              <a:rPr lang="en-US"/>
              <a:t>https://en.wikipedia.org/wiki/Gilbert_Vernam</a:t>
            </a:r>
          </a:p>
        </p:txBody>
      </p:sp>
      <p:sp>
        <p:nvSpPr>
          <p:cNvPr id="6" name="TextBox 5">
            <a:extLst>
              <a:ext uri="{FF2B5EF4-FFF2-40B4-BE49-F238E27FC236}">
                <a16:creationId xmlns:a16="http://schemas.microsoft.com/office/drawing/2014/main" id="{7278D456-CD4C-470B-8CC7-C31E3CEEBCD5}"/>
              </a:ext>
            </a:extLst>
          </p:cNvPr>
          <p:cNvSpPr txBox="1"/>
          <p:nvPr/>
        </p:nvSpPr>
        <p:spPr>
          <a:xfrm>
            <a:off x="1703512" y="107996"/>
            <a:ext cx="2728311" cy="646331"/>
          </a:xfrm>
          <a:prstGeom prst="rect">
            <a:avLst/>
          </a:prstGeom>
          <a:noFill/>
        </p:spPr>
        <p:txBody>
          <a:bodyPr wrap="none" rtlCol="0">
            <a:spAutoFit/>
          </a:bodyPr>
          <a:lstStyle/>
          <a:p>
            <a:r>
              <a:rPr lang="en-US" sz="3600" b="1"/>
              <a:t>Stream ciper</a:t>
            </a:r>
          </a:p>
        </p:txBody>
      </p:sp>
    </p:spTree>
    <p:extLst>
      <p:ext uri="{BB962C8B-B14F-4D97-AF65-F5344CB8AC3E}">
        <p14:creationId xmlns:p14="http://schemas.microsoft.com/office/powerpoint/2010/main" val="2744129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155879"/>
            <a:ext cx="8229600" cy="646321"/>
          </a:xfrm>
        </p:spPr>
        <p:txBody>
          <a:bodyPr wrap="square">
            <a:spAutoFit/>
          </a:bodyPr>
          <a:lstStyle/>
          <a:p>
            <a:r>
              <a:rPr lang="en-IN" altLang="en-US" sz="3600">
                <a:ea typeface="ヒラギノ角ゴ Pro W3" charset="-128"/>
              </a:rPr>
              <a:t>One-Time Pad</a:t>
            </a:r>
            <a:endParaRPr lang="en-US" sz="2800"/>
          </a:p>
        </p:txBody>
      </p:sp>
      <p:sp>
        <p:nvSpPr>
          <p:cNvPr id="4" name="Content Placeholder 3"/>
          <p:cNvSpPr>
            <a:spLocks noGrp="1"/>
          </p:cNvSpPr>
          <p:nvPr>
            <p:ph idx="1"/>
          </p:nvPr>
        </p:nvSpPr>
        <p:spPr>
          <a:xfrm>
            <a:off x="335360" y="1070664"/>
            <a:ext cx="6336703" cy="5065223"/>
          </a:xfrm>
        </p:spPr>
        <p:txBody>
          <a:bodyPr wrap="square">
            <a:spAutoFit/>
          </a:bodyPr>
          <a:lstStyle/>
          <a:p>
            <a:pPr>
              <a:lnSpc>
                <a:spcPct val="130000"/>
              </a:lnSpc>
            </a:pPr>
            <a:r>
              <a:rPr lang="en-US" sz="2400"/>
              <a:t>Improvement to </a:t>
            </a:r>
            <a:r>
              <a:rPr lang="en-US" sz="2400" err="1"/>
              <a:t>Vernam</a:t>
            </a:r>
            <a:r>
              <a:rPr lang="en-US" sz="2400"/>
              <a:t> cipher proposed by an Army Signal Corp officer, Joseph </a:t>
            </a:r>
            <a:r>
              <a:rPr lang="en-US" sz="2400" err="1"/>
              <a:t>Mauborgne</a:t>
            </a:r>
            <a:endParaRPr lang="en-US" sz="2400"/>
          </a:p>
          <a:p>
            <a:pPr>
              <a:lnSpc>
                <a:spcPct val="130000"/>
              </a:lnSpc>
            </a:pPr>
            <a:r>
              <a:rPr lang="en-US" sz="2400"/>
              <a:t>Use a </a:t>
            </a:r>
            <a:r>
              <a:rPr lang="en-US" sz="2400" b="1"/>
              <a:t>random key that is as long as the message</a:t>
            </a:r>
            <a:r>
              <a:rPr lang="en-US" sz="2400"/>
              <a:t> so that the key need not be repeated</a:t>
            </a:r>
          </a:p>
          <a:p>
            <a:pPr>
              <a:lnSpc>
                <a:spcPct val="130000"/>
              </a:lnSpc>
            </a:pPr>
            <a:r>
              <a:rPr lang="en-US" sz="2400"/>
              <a:t>Key is used to encrypt and decrypt a single message and then is discarded</a:t>
            </a:r>
          </a:p>
          <a:p>
            <a:pPr>
              <a:lnSpc>
                <a:spcPct val="130000"/>
              </a:lnSpc>
            </a:pPr>
            <a:r>
              <a:rPr lang="en-US" sz="2400"/>
              <a:t>Each new message requires a new key of the same length as the new message</a:t>
            </a:r>
          </a:p>
        </p:txBody>
      </p:sp>
      <p:sp>
        <p:nvSpPr>
          <p:cNvPr id="3" name="Content Placeholder 2"/>
          <p:cNvSpPr>
            <a:spLocks noGrp="1"/>
          </p:cNvSpPr>
          <p:nvPr>
            <p:ph idx="13"/>
          </p:nvPr>
        </p:nvSpPr>
        <p:spPr>
          <a:xfrm>
            <a:off x="6384032" y="1070664"/>
            <a:ext cx="5807968" cy="3942512"/>
          </a:xfrm>
        </p:spPr>
        <p:txBody>
          <a:bodyPr/>
          <a:lstStyle/>
          <a:p>
            <a:pPr>
              <a:lnSpc>
                <a:spcPct val="130000"/>
              </a:lnSpc>
            </a:pPr>
            <a:r>
              <a:rPr lang="en-US" sz="2400" b="1"/>
              <a:t>Scheme is unbreakable</a:t>
            </a:r>
          </a:p>
          <a:p>
            <a:pPr lvl="1">
              <a:lnSpc>
                <a:spcPct val="130000"/>
              </a:lnSpc>
            </a:pPr>
            <a:r>
              <a:rPr lang="en-US" sz="2400"/>
              <a:t>Produces random output that bears no statistical relationship to the plaintext</a:t>
            </a:r>
          </a:p>
          <a:p>
            <a:pPr lvl="1">
              <a:lnSpc>
                <a:spcPct val="130000"/>
              </a:lnSpc>
            </a:pPr>
            <a:r>
              <a:rPr lang="en-US" sz="2400"/>
              <a:t>Because the </a:t>
            </a:r>
            <a:r>
              <a:rPr lang="en-US" sz="2400" err="1"/>
              <a:t>ciphertext</a:t>
            </a:r>
            <a:r>
              <a:rPr lang="en-US" sz="2400"/>
              <a:t> contains no information whatsoever about the plaintext, there is simply no way to break the code</a:t>
            </a:r>
            <a:endParaRPr lang="en-AU" sz="2400"/>
          </a:p>
        </p:txBody>
      </p:sp>
      <p:pic>
        <p:nvPicPr>
          <p:cNvPr id="12" name="Picture Placeholder 11">
            <a:extLst>
              <a:ext uri="{C183D7F6-B498-43B3-948B-1728B52AA6E4}">
                <adec:decorative xmlns:adec="http://schemas.microsoft.com/office/drawing/2017/decorative" val="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1210514" y="4688370"/>
            <a:ext cx="857014" cy="1644394"/>
          </a:xfrm>
          <a:prstGeom prst="rect">
            <a:avLst/>
          </a:prstGeom>
          <a:noFill/>
          <a:ln>
            <a:noFill/>
          </a:ln>
        </p:spPr>
      </p:pic>
    </p:spTree>
    <p:extLst>
      <p:ext uri="{BB962C8B-B14F-4D97-AF65-F5344CB8AC3E}">
        <p14:creationId xmlns:p14="http://schemas.microsoft.com/office/powerpoint/2010/main" val="947289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117573"/>
            <a:ext cx="6923112" cy="646321"/>
          </a:xfrm>
        </p:spPr>
        <p:txBody>
          <a:bodyPr wrap="square">
            <a:spAutoFit/>
          </a:bodyPr>
          <a:lstStyle/>
          <a:p>
            <a:r>
              <a:rPr lang="en-IN" altLang="en-US" sz="3600">
                <a:ea typeface="ヒラギノ角ゴ Pro W3" charset="-128"/>
              </a:rPr>
              <a:t>Difficulties</a:t>
            </a:r>
            <a:endParaRPr lang="en-US" sz="2800"/>
          </a:p>
        </p:txBody>
      </p:sp>
      <p:sp>
        <p:nvSpPr>
          <p:cNvPr id="4" name="Content Placeholder 3"/>
          <p:cNvSpPr>
            <a:spLocks noGrp="1"/>
          </p:cNvSpPr>
          <p:nvPr>
            <p:ph idx="1"/>
          </p:nvPr>
        </p:nvSpPr>
        <p:spPr>
          <a:xfrm>
            <a:off x="479376" y="1052736"/>
            <a:ext cx="11712624" cy="5041370"/>
          </a:xfrm>
        </p:spPr>
        <p:txBody>
          <a:bodyPr wrap="square">
            <a:spAutoFit/>
          </a:bodyPr>
          <a:lstStyle/>
          <a:p>
            <a:r>
              <a:rPr lang="en-US" sz="2400"/>
              <a:t>The one-time pad offers complete security but, in practice, has two fundamental difficulties:</a:t>
            </a:r>
          </a:p>
          <a:p>
            <a:pPr lvl="1"/>
            <a:r>
              <a:rPr lang="en-US" sz="2400"/>
              <a:t>There is the practical problem of making large quantities of random keys</a:t>
            </a:r>
          </a:p>
          <a:p>
            <a:pPr lvl="2"/>
            <a:r>
              <a:rPr lang="en-US" sz="2400"/>
              <a:t>Any heavily used system might require millions of random characters on a regular basis</a:t>
            </a:r>
          </a:p>
          <a:p>
            <a:pPr lvl="1"/>
            <a:r>
              <a:rPr lang="en-US" sz="2400"/>
              <a:t>Mammoth key distribution problem</a:t>
            </a:r>
          </a:p>
          <a:p>
            <a:pPr lvl="2"/>
            <a:r>
              <a:rPr lang="en-US" sz="2400"/>
              <a:t>For every message to be sent, a key of equal length is needed by both sender and receiver</a:t>
            </a:r>
          </a:p>
          <a:p>
            <a:r>
              <a:rPr lang="en-US" sz="2400"/>
              <a:t>Because of these difficulties, the one-time pad is of limited utility</a:t>
            </a:r>
          </a:p>
          <a:p>
            <a:pPr lvl="1"/>
            <a:r>
              <a:rPr lang="en-US" sz="2400"/>
              <a:t>Useful primarily for low-bandwidth channels requiring very high security</a:t>
            </a:r>
          </a:p>
          <a:p>
            <a:r>
              <a:rPr lang="en-US" sz="2400"/>
              <a:t>The one-time pad is the only cryptosystem that exhibits </a:t>
            </a:r>
            <a:r>
              <a:rPr lang="en-US" sz="2400" i="1"/>
              <a:t>perfect secrecy </a:t>
            </a:r>
            <a:r>
              <a:rPr lang="en-US" sz="2400"/>
              <a:t>(see Appendix F)</a:t>
            </a:r>
          </a:p>
        </p:txBody>
      </p:sp>
    </p:spTree>
    <p:extLst>
      <p:ext uri="{BB962C8B-B14F-4D97-AF65-F5344CB8AC3E}">
        <p14:creationId xmlns:p14="http://schemas.microsoft.com/office/powerpoint/2010/main" val="240453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195" y="135025"/>
            <a:ext cx="7523936" cy="646321"/>
          </a:xfrm>
        </p:spPr>
        <p:txBody>
          <a:bodyPr wrap="square">
            <a:spAutoFit/>
          </a:bodyPr>
          <a:lstStyle/>
          <a:p>
            <a:r>
              <a:rPr lang="en-AU" sz="3600"/>
              <a:t>Transposition ciphers</a:t>
            </a:r>
            <a:endParaRPr lang="en-US" sz="2800"/>
          </a:p>
        </p:txBody>
      </p:sp>
      <p:sp>
        <p:nvSpPr>
          <p:cNvPr id="5" name="Rectangle 4">
            <a:extLst>
              <a:ext uri="{FF2B5EF4-FFF2-40B4-BE49-F238E27FC236}">
                <a16:creationId xmlns:a16="http://schemas.microsoft.com/office/drawing/2014/main" id="{F5D6FD26-7594-41F4-BA09-09C495788F3B}"/>
              </a:ext>
            </a:extLst>
          </p:cNvPr>
          <p:cNvSpPr/>
          <p:nvPr/>
        </p:nvSpPr>
        <p:spPr>
          <a:xfrm>
            <a:off x="373652" y="2563111"/>
            <a:ext cx="3701654" cy="523220"/>
          </a:xfrm>
          <a:prstGeom prst="rect">
            <a:avLst/>
          </a:prstGeom>
        </p:spPr>
        <p:txBody>
          <a:bodyPr wrap="none">
            <a:spAutoFit/>
          </a:bodyPr>
          <a:lstStyle/>
          <a:p>
            <a:r>
              <a:rPr lang="en-US" b="1">
                <a:latin typeface="Arial" charset="0"/>
                <a:ea typeface="ＭＳ Ｐゴシック" pitchFamily="-107" charset="-128"/>
                <a:cs typeface="ＭＳ Ｐゴシック" pitchFamily="-107" charset="-128"/>
              </a:rPr>
              <a:t>(1) Rail</a:t>
            </a:r>
            <a:r>
              <a:rPr lang="en-US">
                <a:latin typeface="Arial" charset="0"/>
                <a:ea typeface="ＭＳ Ｐゴシック" pitchFamily="-107" charset="-128"/>
                <a:cs typeface="ＭＳ Ｐゴシック" pitchFamily="-107" charset="-128"/>
              </a:rPr>
              <a:t> </a:t>
            </a:r>
            <a:r>
              <a:rPr lang="en-US" b="1">
                <a:latin typeface="Arial" charset="0"/>
                <a:ea typeface="ＭＳ Ｐゴシック" pitchFamily="-107" charset="-128"/>
                <a:cs typeface="ＭＳ Ｐゴシック" pitchFamily="-107" charset="-128"/>
              </a:rPr>
              <a:t>fence cipher</a:t>
            </a:r>
            <a:r>
              <a:rPr lang="en-US">
                <a:latin typeface="Arial" charset="0"/>
                <a:ea typeface="ＭＳ Ｐゴシック" pitchFamily="-107" charset="-128"/>
                <a:cs typeface="ＭＳ Ｐゴシック" pitchFamily="-107" charset="-128"/>
              </a:rPr>
              <a:t> </a:t>
            </a:r>
            <a:endParaRPr lang="en-US"/>
          </a:p>
        </p:txBody>
      </p:sp>
      <p:sp>
        <p:nvSpPr>
          <p:cNvPr id="9" name="Rectangle 8">
            <a:extLst>
              <a:ext uri="{FF2B5EF4-FFF2-40B4-BE49-F238E27FC236}">
                <a16:creationId xmlns:a16="http://schemas.microsoft.com/office/drawing/2014/main" id="{9EFC83F6-7BE7-4E53-BE02-37A8695EB48C}"/>
              </a:ext>
            </a:extLst>
          </p:cNvPr>
          <p:cNvSpPr/>
          <p:nvPr/>
        </p:nvSpPr>
        <p:spPr>
          <a:xfrm>
            <a:off x="341843" y="3429000"/>
            <a:ext cx="5624104" cy="523220"/>
          </a:xfrm>
          <a:prstGeom prst="rect">
            <a:avLst/>
          </a:prstGeom>
        </p:spPr>
        <p:txBody>
          <a:bodyPr wrap="none">
            <a:spAutoFit/>
          </a:bodyPr>
          <a:lstStyle/>
          <a:p>
            <a:r>
              <a:rPr lang="en-IN" altLang="en-US" b="1">
                <a:ea typeface="ヒラギノ角ゴ Pro W3" charset="-128"/>
              </a:rPr>
              <a:t>(2) Columnar Transposition Cipher</a:t>
            </a:r>
            <a:endParaRPr lang="en-US" b="1"/>
          </a:p>
        </p:txBody>
      </p:sp>
      <p:sp>
        <p:nvSpPr>
          <p:cNvPr id="14" name="Rectangle 13">
            <a:extLst>
              <a:ext uri="{FF2B5EF4-FFF2-40B4-BE49-F238E27FC236}">
                <a16:creationId xmlns:a16="http://schemas.microsoft.com/office/drawing/2014/main" id="{220A8260-220F-4400-80A5-4BB2CBA0695A}"/>
              </a:ext>
            </a:extLst>
          </p:cNvPr>
          <p:cNvSpPr/>
          <p:nvPr/>
        </p:nvSpPr>
        <p:spPr>
          <a:xfrm>
            <a:off x="347028" y="5652927"/>
            <a:ext cx="8808640" cy="523220"/>
          </a:xfrm>
          <a:prstGeom prst="rect">
            <a:avLst/>
          </a:prstGeom>
        </p:spPr>
        <p:txBody>
          <a:bodyPr wrap="square">
            <a:spAutoFit/>
          </a:bodyPr>
          <a:lstStyle/>
          <a:p>
            <a:r>
              <a:rPr lang="en-US"/>
              <a:t>https://en.wikipedia.org/wiki/Transposition_cipher</a:t>
            </a:r>
          </a:p>
        </p:txBody>
      </p:sp>
      <p:pic>
        <p:nvPicPr>
          <p:cNvPr id="2050" name="Picture 2" descr="undefined">
            <a:extLst>
              <a:ext uri="{FF2B5EF4-FFF2-40B4-BE49-F238E27FC236}">
                <a16:creationId xmlns:a16="http://schemas.microsoft.com/office/drawing/2014/main" id="{CBE1EA26-63E4-4FC6-BEFA-17EDE06AB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036" y="1637266"/>
            <a:ext cx="5072964" cy="289812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208B065-F920-4002-BB8D-622D53F10250}"/>
              </a:ext>
            </a:extLst>
          </p:cNvPr>
          <p:cNvSpPr/>
          <p:nvPr/>
        </p:nvSpPr>
        <p:spPr>
          <a:xfrm>
            <a:off x="331505" y="1320343"/>
            <a:ext cx="7879080" cy="523220"/>
          </a:xfrm>
          <a:prstGeom prst="rect">
            <a:avLst/>
          </a:prstGeom>
        </p:spPr>
        <p:txBody>
          <a:bodyPr wrap="none">
            <a:spAutoFit/>
          </a:bodyPr>
          <a:lstStyle/>
          <a:p>
            <a:r>
              <a:rPr lang="en-US" b="1">
                <a:solidFill>
                  <a:srgbClr val="202122"/>
                </a:solidFill>
                <a:latin typeface="Arial" panose="020B0604020202020204" pitchFamily="34" charset="0"/>
              </a:rPr>
              <a:t>Goals: scrambles the positions of characters</a:t>
            </a:r>
            <a:endParaRPr lang="en-US" b="1"/>
          </a:p>
        </p:txBody>
      </p:sp>
    </p:spTree>
    <p:extLst>
      <p:ext uri="{BB962C8B-B14F-4D97-AF65-F5344CB8AC3E}">
        <p14:creationId xmlns:p14="http://schemas.microsoft.com/office/powerpoint/2010/main" val="2294631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049" y="120105"/>
            <a:ext cx="7523936" cy="646321"/>
          </a:xfrm>
        </p:spPr>
        <p:txBody>
          <a:bodyPr wrap="square">
            <a:spAutoFit/>
          </a:bodyPr>
          <a:lstStyle/>
          <a:p>
            <a:r>
              <a:rPr lang="en-AU" sz="3600"/>
              <a:t>Transposition cipher</a:t>
            </a:r>
            <a:endParaRPr lang="en-US" sz="2800"/>
          </a:p>
        </p:txBody>
      </p:sp>
      <p:sp>
        <p:nvSpPr>
          <p:cNvPr id="4" name="Content Placeholder 3"/>
          <p:cNvSpPr>
            <a:spLocks noGrp="1"/>
          </p:cNvSpPr>
          <p:nvPr>
            <p:ph idx="1"/>
          </p:nvPr>
        </p:nvSpPr>
        <p:spPr>
          <a:xfrm>
            <a:off x="767408" y="1537003"/>
            <a:ext cx="11040473" cy="2092871"/>
          </a:xfrm>
        </p:spPr>
        <p:txBody>
          <a:bodyPr wrap="square">
            <a:spAutoFit/>
          </a:bodyPr>
          <a:lstStyle/>
          <a:p>
            <a:pPr>
              <a:spcBef>
                <a:spcPts val="600"/>
              </a:spcBef>
            </a:pPr>
            <a:r>
              <a:rPr lang="en-AU" sz="2400"/>
              <a:t>Simplest transposition cipher</a:t>
            </a:r>
          </a:p>
          <a:p>
            <a:pPr>
              <a:spcBef>
                <a:spcPts val="600"/>
              </a:spcBef>
            </a:pPr>
            <a:r>
              <a:rPr lang="en-AU" sz="2400"/>
              <a:t>Plaintext is written down as a sequence of diagonals and then read off as a sequence of rows</a:t>
            </a:r>
          </a:p>
          <a:p>
            <a:pPr>
              <a:spcBef>
                <a:spcPts val="600"/>
              </a:spcBef>
            </a:pPr>
            <a:r>
              <a:rPr lang="en-AU" sz="2400"/>
              <a:t>To encipher the message “</a:t>
            </a:r>
            <a:r>
              <a:rPr lang="en-AU" sz="2400">
                <a:solidFill>
                  <a:srgbClr val="FF0000"/>
                </a:solidFill>
              </a:rPr>
              <a:t>meet me after the toga party</a:t>
            </a:r>
            <a:r>
              <a:rPr lang="en-AU" sz="2400"/>
              <a:t>” with a rail fence of depth 2, we would write:</a:t>
            </a:r>
          </a:p>
        </p:txBody>
      </p:sp>
      <p:sp>
        <p:nvSpPr>
          <p:cNvPr id="3" name="Content Placeholder 2"/>
          <p:cNvSpPr>
            <a:spLocks noGrp="1"/>
          </p:cNvSpPr>
          <p:nvPr>
            <p:ph idx="13"/>
          </p:nvPr>
        </p:nvSpPr>
        <p:spPr>
          <a:xfrm>
            <a:off x="1757844" y="4984804"/>
            <a:ext cx="5987008" cy="904853"/>
          </a:xfrm>
        </p:spPr>
        <p:txBody>
          <a:bodyPr wrap="square">
            <a:spAutoFit/>
          </a:bodyPr>
          <a:lstStyle/>
          <a:p>
            <a:pPr lvl="1">
              <a:buNone/>
            </a:pPr>
            <a:r>
              <a:rPr lang="en-AU" sz="2400"/>
              <a:t>Encrypted message is:</a:t>
            </a:r>
          </a:p>
          <a:p>
            <a:pPr lvl="1">
              <a:buNone/>
            </a:pPr>
            <a:r>
              <a:rPr lang="en-AU" sz="2400"/>
              <a:t>	MEMATRHTGPRYETEFETEOAAT</a:t>
            </a:r>
          </a:p>
        </p:txBody>
      </p:sp>
      <p:pic>
        <p:nvPicPr>
          <p:cNvPr id="7" name="Picture Placeholder 6">
            <a:extLst>
              <a:ext uri="{C183D7F6-B498-43B3-948B-1728B52AA6E4}">
                <adec:decorative xmlns:adec="http://schemas.microsoft.com/office/drawing/2017/decorative" val="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0434156" y="3734207"/>
            <a:ext cx="1444752" cy="2462784"/>
          </a:xfrm>
          <a:prstGeom prst="rect">
            <a:avLst/>
          </a:prstGeom>
          <a:noFill/>
          <a:ln>
            <a:noFill/>
          </a:ln>
        </p:spPr>
      </p:pic>
      <p:sp>
        <p:nvSpPr>
          <p:cNvPr id="5" name="Rectangle 4">
            <a:extLst>
              <a:ext uri="{FF2B5EF4-FFF2-40B4-BE49-F238E27FC236}">
                <a16:creationId xmlns:a16="http://schemas.microsoft.com/office/drawing/2014/main" id="{F5D6FD26-7594-41F4-BA09-09C495788F3B}"/>
              </a:ext>
            </a:extLst>
          </p:cNvPr>
          <p:cNvSpPr/>
          <p:nvPr/>
        </p:nvSpPr>
        <p:spPr>
          <a:xfrm>
            <a:off x="1049694" y="943463"/>
            <a:ext cx="3701654" cy="523220"/>
          </a:xfrm>
          <a:prstGeom prst="rect">
            <a:avLst/>
          </a:prstGeom>
        </p:spPr>
        <p:txBody>
          <a:bodyPr wrap="none">
            <a:spAutoFit/>
          </a:bodyPr>
          <a:lstStyle/>
          <a:p>
            <a:r>
              <a:rPr lang="en-US" b="1">
                <a:latin typeface="Arial" charset="0"/>
                <a:ea typeface="ＭＳ Ｐゴシック" pitchFamily="-107" charset="-128"/>
                <a:cs typeface="ＭＳ Ｐゴシック" pitchFamily="-107" charset="-128"/>
              </a:rPr>
              <a:t>(1) Rail</a:t>
            </a:r>
            <a:r>
              <a:rPr lang="en-US">
                <a:latin typeface="Arial" charset="0"/>
                <a:ea typeface="ＭＳ Ｐゴシック" pitchFamily="-107" charset="-128"/>
                <a:cs typeface="ＭＳ Ｐゴシック" pitchFamily="-107" charset="-128"/>
              </a:rPr>
              <a:t> </a:t>
            </a:r>
            <a:r>
              <a:rPr lang="en-US" b="1">
                <a:latin typeface="Arial" charset="0"/>
                <a:ea typeface="ＭＳ Ｐゴシック" pitchFamily="-107" charset="-128"/>
                <a:cs typeface="ＭＳ Ｐゴシック" pitchFamily="-107" charset="-128"/>
              </a:rPr>
              <a:t>fence cipher</a:t>
            </a:r>
            <a:r>
              <a:rPr lang="en-US">
                <a:latin typeface="Arial" charset="0"/>
                <a:ea typeface="ＭＳ Ｐゴシック" pitchFamily="-107" charset="-128"/>
                <a:cs typeface="ＭＳ Ｐゴシック" pitchFamily="-107" charset="-128"/>
              </a:rPr>
              <a:t> </a:t>
            </a:r>
            <a:endParaRPr lang="en-US"/>
          </a:p>
        </p:txBody>
      </p:sp>
      <p:sp>
        <p:nvSpPr>
          <p:cNvPr id="6" name="Rectangle 5">
            <a:extLst>
              <a:ext uri="{FF2B5EF4-FFF2-40B4-BE49-F238E27FC236}">
                <a16:creationId xmlns:a16="http://schemas.microsoft.com/office/drawing/2014/main" id="{0D808CA5-868C-4C24-A9D5-EE270BB02546}"/>
              </a:ext>
            </a:extLst>
          </p:cNvPr>
          <p:cNvSpPr/>
          <p:nvPr/>
        </p:nvSpPr>
        <p:spPr>
          <a:xfrm>
            <a:off x="528134" y="5793067"/>
            <a:ext cx="8371469" cy="523220"/>
          </a:xfrm>
          <a:prstGeom prst="rect">
            <a:avLst/>
          </a:prstGeom>
        </p:spPr>
        <p:txBody>
          <a:bodyPr wrap="square">
            <a:spAutoFit/>
          </a:bodyPr>
          <a:lstStyle/>
          <a:p>
            <a:r>
              <a:rPr lang="en-US"/>
              <a:t>https://en.wikipedia.org/wiki/Rail_fence_cipher</a:t>
            </a:r>
          </a:p>
        </p:txBody>
      </p:sp>
      <p:pic>
        <p:nvPicPr>
          <p:cNvPr id="11" name="Picture 10">
            <a:extLst>
              <a:ext uri="{FF2B5EF4-FFF2-40B4-BE49-F238E27FC236}">
                <a16:creationId xmlns:a16="http://schemas.microsoft.com/office/drawing/2014/main" id="{56867F6A-1598-4200-AB23-E2E8C0EA5381}"/>
              </a:ext>
            </a:extLst>
          </p:cNvPr>
          <p:cNvPicPr>
            <a:picLocks noChangeAspect="1"/>
          </p:cNvPicPr>
          <p:nvPr/>
        </p:nvPicPr>
        <p:blipFill>
          <a:blip r:embed="rId4"/>
          <a:stretch>
            <a:fillRect/>
          </a:stretch>
        </p:blipFill>
        <p:spPr>
          <a:xfrm>
            <a:off x="1049694" y="3564846"/>
            <a:ext cx="10926608" cy="993328"/>
          </a:xfrm>
          <a:prstGeom prst="rect">
            <a:avLst/>
          </a:prstGeom>
        </p:spPr>
      </p:pic>
      <p:cxnSp>
        <p:nvCxnSpPr>
          <p:cNvPr id="13" name="Straight Arrow Connector 12">
            <a:extLst>
              <a:ext uri="{FF2B5EF4-FFF2-40B4-BE49-F238E27FC236}">
                <a16:creationId xmlns:a16="http://schemas.microsoft.com/office/drawing/2014/main" id="{7783BC92-16C7-4BDD-A7A3-FBB147B62B8F}"/>
              </a:ext>
            </a:extLst>
          </p:cNvPr>
          <p:cNvCxnSpPr>
            <a:cxnSpLocks/>
          </p:cNvCxnSpPr>
          <p:nvPr/>
        </p:nvCxnSpPr>
        <p:spPr bwMode="auto">
          <a:xfrm>
            <a:off x="1114925" y="3991980"/>
            <a:ext cx="842503" cy="446157"/>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4" name="Arrow: Right 13">
            <a:extLst>
              <a:ext uri="{FF2B5EF4-FFF2-40B4-BE49-F238E27FC236}">
                <a16:creationId xmlns:a16="http://schemas.microsoft.com/office/drawing/2014/main" id="{30006851-03BF-4875-BC88-8C454D8A2489}"/>
              </a:ext>
            </a:extLst>
          </p:cNvPr>
          <p:cNvSpPr/>
          <p:nvPr/>
        </p:nvSpPr>
        <p:spPr bwMode="auto">
          <a:xfrm>
            <a:off x="5735960" y="4558174"/>
            <a:ext cx="1800200" cy="3065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5" name="TextBox 14">
            <a:extLst>
              <a:ext uri="{FF2B5EF4-FFF2-40B4-BE49-F238E27FC236}">
                <a16:creationId xmlns:a16="http://schemas.microsoft.com/office/drawing/2014/main" id="{AAC7594E-186E-4AF4-A360-F11726C5A71A}"/>
              </a:ext>
            </a:extLst>
          </p:cNvPr>
          <p:cNvSpPr txBox="1"/>
          <p:nvPr/>
        </p:nvSpPr>
        <p:spPr>
          <a:xfrm>
            <a:off x="5992542" y="4730562"/>
            <a:ext cx="1697901" cy="523220"/>
          </a:xfrm>
          <a:prstGeom prst="rect">
            <a:avLst/>
          </a:prstGeom>
          <a:noFill/>
        </p:spPr>
        <p:txBody>
          <a:bodyPr wrap="none" rtlCol="0">
            <a:spAutoFit/>
          </a:bodyPr>
          <a:lstStyle/>
          <a:p>
            <a:r>
              <a:rPr lang="en-US"/>
              <a:t>Ciphertext</a:t>
            </a:r>
          </a:p>
        </p:txBody>
      </p:sp>
    </p:spTree>
    <p:extLst>
      <p:ext uri="{BB962C8B-B14F-4D97-AF65-F5344CB8AC3E}">
        <p14:creationId xmlns:p14="http://schemas.microsoft.com/office/powerpoint/2010/main" val="2289326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189429"/>
            <a:ext cx="8229600" cy="646321"/>
          </a:xfrm>
        </p:spPr>
        <p:txBody>
          <a:bodyPr wrap="square">
            <a:spAutoFit/>
          </a:bodyPr>
          <a:lstStyle/>
          <a:p>
            <a:r>
              <a:rPr lang="en-IN" altLang="en-US" sz="3600">
                <a:ea typeface="ヒラギノ角ゴ Pro W3" charset="-128"/>
              </a:rPr>
              <a:t>Columnar Transposition Cipher</a:t>
            </a:r>
            <a:endParaRPr lang="en-US" sz="2800"/>
          </a:p>
        </p:txBody>
      </p:sp>
      <p:sp>
        <p:nvSpPr>
          <p:cNvPr id="4" name="Content Placeholder 3"/>
          <p:cNvSpPr>
            <a:spLocks noGrp="1"/>
          </p:cNvSpPr>
          <p:nvPr>
            <p:ph idx="1"/>
          </p:nvPr>
        </p:nvSpPr>
        <p:spPr>
          <a:xfrm>
            <a:off x="695414" y="1052736"/>
            <a:ext cx="11460596" cy="1978993"/>
          </a:xfrm>
        </p:spPr>
        <p:txBody>
          <a:bodyPr wrap="square">
            <a:spAutoFit/>
          </a:bodyPr>
          <a:lstStyle/>
          <a:p>
            <a:pPr>
              <a:spcBef>
                <a:spcPts val="600"/>
              </a:spcBef>
            </a:pPr>
            <a:r>
              <a:rPr lang="en-US" sz="2800"/>
              <a:t>Is a more complex transposition</a:t>
            </a:r>
            <a:endParaRPr lang="en-AU" sz="2800"/>
          </a:p>
          <a:p>
            <a:pPr>
              <a:spcBef>
                <a:spcPts val="600"/>
              </a:spcBef>
            </a:pPr>
            <a:r>
              <a:rPr lang="en-AU" sz="2800"/>
              <a:t>Write the message in a rectangle, row by row, and read the message off, column by column, but permute the order of the columns</a:t>
            </a:r>
          </a:p>
          <a:p>
            <a:pPr lvl="1"/>
            <a:r>
              <a:rPr lang="en-AU" sz="2800"/>
              <a:t>The order of the columns then becomes the key to the algorithm</a:t>
            </a:r>
          </a:p>
        </p:txBody>
      </p:sp>
      <p:sp>
        <p:nvSpPr>
          <p:cNvPr id="3" name="Content Placeholder 2"/>
          <p:cNvSpPr>
            <a:spLocks noGrp="1"/>
          </p:cNvSpPr>
          <p:nvPr>
            <p:ph idx="13"/>
          </p:nvPr>
        </p:nvSpPr>
        <p:spPr>
          <a:xfrm>
            <a:off x="1981200" y="5805264"/>
            <a:ext cx="8229600" cy="461655"/>
          </a:xfrm>
        </p:spPr>
        <p:txBody>
          <a:bodyPr>
            <a:spAutoFit/>
          </a:bodyPr>
          <a:lstStyle/>
          <a:p>
            <a:pPr lvl="1">
              <a:buNone/>
            </a:pPr>
            <a:r>
              <a:rPr lang="en-AU" sz="2400"/>
              <a:t>Ciphertext:   TTNAAPTMTSUOAODWCOIXKNLYPETZ</a:t>
            </a:r>
          </a:p>
        </p:txBody>
      </p:sp>
      <p:pic>
        <p:nvPicPr>
          <p:cNvPr id="9" name="Picture 8">
            <a:extLst>
              <a:ext uri="{FF2B5EF4-FFF2-40B4-BE49-F238E27FC236}">
                <a16:creationId xmlns:a16="http://schemas.microsoft.com/office/drawing/2014/main" id="{5F6A5199-4FC5-431F-8751-EC70A047E157}"/>
              </a:ext>
            </a:extLst>
          </p:cNvPr>
          <p:cNvPicPr>
            <a:picLocks noChangeAspect="1"/>
          </p:cNvPicPr>
          <p:nvPr/>
        </p:nvPicPr>
        <p:blipFill>
          <a:blip r:embed="rId3"/>
          <a:stretch>
            <a:fillRect/>
          </a:stretch>
        </p:blipFill>
        <p:spPr>
          <a:xfrm>
            <a:off x="2768832" y="3248715"/>
            <a:ext cx="6123766" cy="2433391"/>
          </a:xfrm>
          <a:prstGeom prst="rect">
            <a:avLst/>
          </a:prstGeom>
        </p:spPr>
      </p:pic>
      <p:sp>
        <p:nvSpPr>
          <p:cNvPr id="10" name="Arrow: Right 9">
            <a:extLst>
              <a:ext uri="{FF2B5EF4-FFF2-40B4-BE49-F238E27FC236}">
                <a16:creationId xmlns:a16="http://schemas.microsoft.com/office/drawing/2014/main" id="{04840BF9-FD1E-41B7-BF21-8F801A92899E}"/>
              </a:ext>
            </a:extLst>
          </p:cNvPr>
          <p:cNvSpPr/>
          <p:nvPr/>
        </p:nvSpPr>
        <p:spPr bwMode="auto">
          <a:xfrm>
            <a:off x="3027699" y="2995944"/>
            <a:ext cx="5328592" cy="21698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1" name="Arrow: Down 10">
            <a:extLst>
              <a:ext uri="{FF2B5EF4-FFF2-40B4-BE49-F238E27FC236}">
                <a16:creationId xmlns:a16="http://schemas.microsoft.com/office/drawing/2014/main" id="{89E1B2D6-F610-4015-BC45-FAA9A3759A37}"/>
              </a:ext>
            </a:extLst>
          </p:cNvPr>
          <p:cNvSpPr/>
          <p:nvPr/>
        </p:nvSpPr>
        <p:spPr bwMode="auto">
          <a:xfrm>
            <a:off x="9268808" y="3404555"/>
            <a:ext cx="308720" cy="1978993"/>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2" name="TextBox 11">
            <a:extLst>
              <a:ext uri="{FF2B5EF4-FFF2-40B4-BE49-F238E27FC236}">
                <a16:creationId xmlns:a16="http://schemas.microsoft.com/office/drawing/2014/main" id="{529E27D2-B690-43C1-A5D8-F7903AEDCEF8}"/>
              </a:ext>
            </a:extLst>
          </p:cNvPr>
          <p:cNvSpPr txBox="1"/>
          <p:nvPr/>
        </p:nvSpPr>
        <p:spPr>
          <a:xfrm>
            <a:off x="9645080" y="4227579"/>
            <a:ext cx="1697901" cy="523220"/>
          </a:xfrm>
          <a:prstGeom prst="rect">
            <a:avLst/>
          </a:prstGeom>
          <a:noFill/>
        </p:spPr>
        <p:txBody>
          <a:bodyPr wrap="none" rtlCol="0">
            <a:spAutoFit/>
          </a:bodyPr>
          <a:lstStyle/>
          <a:p>
            <a:r>
              <a:rPr lang="en-US"/>
              <a:t>Ciphertext</a:t>
            </a:r>
          </a:p>
        </p:txBody>
      </p:sp>
    </p:spTree>
    <p:extLst>
      <p:ext uri="{BB962C8B-B14F-4D97-AF65-F5344CB8AC3E}">
        <p14:creationId xmlns:p14="http://schemas.microsoft.com/office/powerpoint/2010/main" val="1440873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168231"/>
            <a:ext cx="6419056" cy="646321"/>
          </a:xfrm>
        </p:spPr>
        <p:txBody>
          <a:bodyPr wrap="square">
            <a:spAutoFit/>
          </a:bodyPr>
          <a:lstStyle/>
          <a:p>
            <a:r>
              <a:rPr lang="en-IN" altLang="en-US" sz="3600" b="1">
                <a:ea typeface="ヒラギノ角ゴ Pro W3" charset="-128"/>
              </a:rPr>
              <a:t>Summary</a:t>
            </a:r>
            <a:endParaRPr lang="en-US" sz="2800" b="1"/>
          </a:p>
        </p:txBody>
      </p:sp>
      <p:sp>
        <p:nvSpPr>
          <p:cNvPr id="4" name="Content Placeholder 3"/>
          <p:cNvSpPr>
            <a:spLocks noGrp="1"/>
          </p:cNvSpPr>
          <p:nvPr>
            <p:ph idx="1"/>
          </p:nvPr>
        </p:nvSpPr>
        <p:spPr>
          <a:xfrm>
            <a:off x="924910" y="1106996"/>
            <a:ext cx="10067633" cy="1839724"/>
          </a:xfrm>
        </p:spPr>
        <p:txBody>
          <a:bodyPr wrap="square">
            <a:spAutoFit/>
          </a:bodyPr>
          <a:lstStyle/>
          <a:p>
            <a:pPr>
              <a:lnSpc>
                <a:spcPct val="150000"/>
              </a:lnSpc>
              <a:spcBef>
                <a:spcPts val="600"/>
              </a:spcBef>
            </a:pPr>
            <a:r>
              <a:rPr lang="en-US" sz="2400"/>
              <a:t>Present an overview of the main concepts of symmetric cryptography</a:t>
            </a:r>
          </a:p>
          <a:p>
            <a:pPr>
              <a:lnSpc>
                <a:spcPct val="150000"/>
              </a:lnSpc>
              <a:spcBef>
                <a:spcPts val="600"/>
              </a:spcBef>
            </a:pPr>
            <a:r>
              <a:rPr lang="en-US" sz="2400"/>
              <a:t>Explain the difference between cryptanalysis and brute-force attack</a:t>
            </a:r>
          </a:p>
          <a:p>
            <a:pPr>
              <a:lnSpc>
                <a:spcPct val="150000"/>
              </a:lnSpc>
              <a:spcBef>
                <a:spcPts val="600"/>
              </a:spcBef>
            </a:pPr>
            <a:r>
              <a:rPr lang="en-US" sz="2400"/>
              <a:t>Understand the operation of a </a:t>
            </a:r>
            <a:r>
              <a:rPr lang="en-US" sz="2400" err="1"/>
              <a:t>monoalphabetic</a:t>
            </a:r>
            <a:r>
              <a:rPr lang="en-US" sz="2400"/>
              <a:t> substitution cipher</a:t>
            </a:r>
            <a:endParaRPr lang="en-AU" sz="2400"/>
          </a:p>
        </p:txBody>
      </p:sp>
      <p:sp>
        <p:nvSpPr>
          <p:cNvPr id="3" name="Content Placeholder 2"/>
          <p:cNvSpPr>
            <a:spLocks noGrp="1"/>
          </p:cNvSpPr>
          <p:nvPr>
            <p:ph idx="13"/>
          </p:nvPr>
        </p:nvSpPr>
        <p:spPr>
          <a:xfrm>
            <a:off x="924911" y="3288602"/>
            <a:ext cx="8229600" cy="1092597"/>
          </a:xfrm>
        </p:spPr>
        <p:txBody>
          <a:bodyPr wrap="square">
            <a:spAutoFit/>
          </a:bodyPr>
          <a:lstStyle/>
          <a:p>
            <a:pPr>
              <a:lnSpc>
                <a:spcPct val="150000"/>
              </a:lnSpc>
              <a:spcBef>
                <a:spcPts val="600"/>
              </a:spcBef>
            </a:pPr>
            <a:r>
              <a:rPr lang="en-US" sz="2400"/>
              <a:t>Understand the operation of a polyalphabetic cipher</a:t>
            </a:r>
          </a:p>
          <a:p>
            <a:pPr>
              <a:spcBef>
                <a:spcPts val="600"/>
              </a:spcBef>
            </a:pPr>
            <a:r>
              <a:rPr lang="en-US" sz="2400"/>
              <a:t>Present an overview of the Hill cipher</a:t>
            </a:r>
          </a:p>
        </p:txBody>
      </p:sp>
      <p:pic>
        <p:nvPicPr>
          <p:cNvPr id="7" name="Picture Placeholder 6">
            <a:extLst>
              <a:ext uri="{C183D7F6-B498-43B3-948B-1728B52AA6E4}">
                <adec:decorative xmlns:adec="http://schemas.microsoft.com/office/drawing/2017/decorative" val="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039711" y="4876800"/>
            <a:ext cx="2112579" cy="1166648"/>
          </a:xfrm>
          <a:prstGeom prst="rect">
            <a:avLst/>
          </a:prstGeom>
          <a:noFill/>
          <a:ln>
            <a:noFill/>
          </a:ln>
        </p:spPr>
      </p:pic>
    </p:spTree>
    <p:extLst>
      <p:ext uri="{BB962C8B-B14F-4D97-AF65-F5344CB8AC3E}">
        <p14:creationId xmlns:p14="http://schemas.microsoft.com/office/powerpoint/2010/main" val="386513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396107" y="90099"/>
            <a:ext cx="6661248" cy="792163"/>
          </a:xfrm>
        </p:spPr>
        <p:txBody>
          <a:bodyPr/>
          <a:lstStyle/>
          <a:p>
            <a:pPr eaLnBrk="1" hangingPunct="1"/>
            <a:r>
              <a:rPr lang="en-GB" altLang="en-US"/>
              <a:t>H</a:t>
            </a:r>
            <a:r>
              <a:rPr lang="en-US" altLang="en-US"/>
              <a:t>ow </a:t>
            </a:r>
            <a:r>
              <a:rPr lang="en-GB" altLang="en-US"/>
              <a:t>cryptograph </a:t>
            </a:r>
            <a:r>
              <a:rPr lang="en-US" altLang="en-US"/>
              <a:t>works?</a:t>
            </a:r>
            <a:endParaRPr lang="en-GB" altLang="en-US"/>
          </a:p>
        </p:txBody>
      </p:sp>
      <p:sp>
        <p:nvSpPr>
          <p:cNvPr id="9219" name="Rectangle 3">
            <a:extLst>
              <a:ext uri="{FF2B5EF4-FFF2-40B4-BE49-F238E27FC236}">
                <a16:creationId xmlns:a16="http://schemas.microsoft.com/office/drawing/2014/main" id="{7ECBA633-F0F9-4B37-8675-A34CE05642B9}"/>
              </a:ext>
            </a:extLst>
          </p:cNvPr>
          <p:cNvSpPr>
            <a:spLocks noGrp="1" noChangeArrowheads="1"/>
          </p:cNvSpPr>
          <p:nvPr>
            <p:ph idx="1"/>
          </p:nvPr>
        </p:nvSpPr>
        <p:spPr>
          <a:xfrm>
            <a:off x="695400" y="1196753"/>
            <a:ext cx="8206680" cy="1763648"/>
          </a:xfrm>
        </p:spPr>
        <p:txBody>
          <a:bodyPr/>
          <a:lstStyle/>
          <a:p>
            <a:pPr eaLnBrk="1" hangingPunct="1">
              <a:spcBef>
                <a:spcPct val="25000"/>
              </a:spcBef>
            </a:pPr>
            <a:r>
              <a:rPr lang="en-US" altLang="en-US"/>
              <a:t>Cryptology= Cryptography + Cryptanalysis</a:t>
            </a:r>
            <a:endParaRPr lang="en-GB" altLang="en-US"/>
          </a:p>
        </p:txBody>
      </p:sp>
      <p:cxnSp>
        <p:nvCxnSpPr>
          <p:cNvPr id="6" name="Straight Arrow Connector 5">
            <a:extLst>
              <a:ext uri="{FF2B5EF4-FFF2-40B4-BE49-F238E27FC236}">
                <a16:creationId xmlns:a16="http://schemas.microsoft.com/office/drawing/2014/main" id="{81AB3803-ED4C-4E1E-97CE-5BBF2B7FF106}"/>
              </a:ext>
            </a:extLst>
          </p:cNvPr>
          <p:cNvCxnSpPr>
            <a:cxnSpLocks/>
          </p:cNvCxnSpPr>
          <p:nvPr/>
        </p:nvCxnSpPr>
        <p:spPr bwMode="auto">
          <a:xfrm flipH="1">
            <a:off x="3571766" y="1803588"/>
            <a:ext cx="794929" cy="9773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A9450067-7C88-4CD5-AD2C-13AE90EDFB1B}"/>
              </a:ext>
            </a:extLst>
          </p:cNvPr>
          <p:cNvSpPr txBox="1"/>
          <p:nvPr/>
        </p:nvSpPr>
        <p:spPr>
          <a:xfrm>
            <a:off x="5431010" y="2375333"/>
            <a:ext cx="1082348" cy="523220"/>
          </a:xfrm>
          <a:prstGeom prst="rect">
            <a:avLst/>
          </a:prstGeom>
          <a:noFill/>
        </p:spPr>
        <p:txBody>
          <a:bodyPr wrap="none" rtlCol="0">
            <a:spAutoFit/>
          </a:bodyPr>
          <a:lstStyle/>
          <a:p>
            <a:r>
              <a:rPr lang="en-US" b="1">
                <a:solidFill>
                  <a:srgbClr val="FF0000"/>
                </a:solidFill>
              </a:rPr>
              <a:t>How?</a:t>
            </a:r>
          </a:p>
        </p:txBody>
      </p:sp>
      <p:cxnSp>
        <p:nvCxnSpPr>
          <p:cNvPr id="14" name="Straight Arrow Connector 13">
            <a:extLst>
              <a:ext uri="{FF2B5EF4-FFF2-40B4-BE49-F238E27FC236}">
                <a16:creationId xmlns:a16="http://schemas.microsoft.com/office/drawing/2014/main" id="{9FE833FD-A144-4BFB-B578-1BA107482C25}"/>
              </a:ext>
            </a:extLst>
          </p:cNvPr>
          <p:cNvCxnSpPr>
            <a:cxnSpLocks/>
          </p:cNvCxnSpPr>
          <p:nvPr/>
        </p:nvCxnSpPr>
        <p:spPr bwMode="auto">
          <a:xfrm>
            <a:off x="4478714" y="1818088"/>
            <a:ext cx="680067" cy="10348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CE23EDD3-F396-4DA5-814F-1F2468AC8968}"/>
              </a:ext>
            </a:extLst>
          </p:cNvPr>
          <p:cNvSpPr txBox="1"/>
          <p:nvPr/>
        </p:nvSpPr>
        <p:spPr>
          <a:xfrm>
            <a:off x="4942756" y="1789099"/>
            <a:ext cx="2848857" cy="584775"/>
          </a:xfrm>
          <a:prstGeom prst="rect">
            <a:avLst/>
          </a:prstGeom>
          <a:noFill/>
        </p:spPr>
        <p:txBody>
          <a:bodyPr wrap="none" rtlCol="0">
            <a:spAutoFit/>
          </a:bodyPr>
          <a:lstStyle/>
          <a:p>
            <a:r>
              <a:rPr lang="en-US" sz="3200"/>
              <a:t>“Secret writing”</a:t>
            </a:r>
          </a:p>
        </p:txBody>
      </p:sp>
      <p:sp>
        <p:nvSpPr>
          <p:cNvPr id="15" name="TextBox 14">
            <a:extLst>
              <a:ext uri="{FF2B5EF4-FFF2-40B4-BE49-F238E27FC236}">
                <a16:creationId xmlns:a16="http://schemas.microsoft.com/office/drawing/2014/main" id="{7A75CA4E-F960-461D-9184-EE0B3CFC9025}"/>
              </a:ext>
            </a:extLst>
          </p:cNvPr>
          <p:cNvSpPr txBox="1"/>
          <p:nvPr/>
        </p:nvSpPr>
        <p:spPr>
          <a:xfrm>
            <a:off x="791239" y="3308251"/>
            <a:ext cx="2520242" cy="523220"/>
          </a:xfrm>
          <a:prstGeom prst="rect">
            <a:avLst/>
          </a:prstGeom>
          <a:noFill/>
          <a:ln w="19050">
            <a:solidFill>
              <a:schemeClr val="tx1"/>
            </a:solidFill>
          </a:ln>
        </p:spPr>
        <p:txBody>
          <a:bodyPr wrap="none" rtlCol="0">
            <a:spAutoFit/>
          </a:bodyPr>
          <a:lstStyle/>
          <a:p>
            <a:r>
              <a:rPr lang="en-US">
                <a:solidFill>
                  <a:schemeClr val="accent2"/>
                </a:solidFill>
              </a:rPr>
              <a:t>“Readable data”</a:t>
            </a:r>
          </a:p>
        </p:txBody>
      </p:sp>
      <p:sp>
        <p:nvSpPr>
          <p:cNvPr id="22" name="TextBox 21">
            <a:extLst>
              <a:ext uri="{FF2B5EF4-FFF2-40B4-BE49-F238E27FC236}">
                <a16:creationId xmlns:a16="http://schemas.microsoft.com/office/drawing/2014/main" id="{6DFD0470-C7E8-49E0-9873-67B0DB0443B4}"/>
              </a:ext>
            </a:extLst>
          </p:cNvPr>
          <p:cNvSpPr txBox="1"/>
          <p:nvPr/>
        </p:nvSpPr>
        <p:spPr>
          <a:xfrm>
            <a:off x="6417352" y="3320126"/>
            <a:ext cx="2828018" cy="523220"/>
          </a:xfrm>
          <a:prstGeom prst="rect">
            <a:avLst/>
          </a:prstGeom>
          <a:noFill/>
          <a:ln w="19050">
            <a:solidFill>
              <a:schemeClr val="tx1"/>
            </a:solidFill>
          </a:ln>
        </p:spPr>
        <p:txBody>
          <a:bodyPr wrap="none" rtlCol="0">
            <a:spAutoFit/>
          </a:bodyPr>
          <a:lstStyle/>
          <a:p>
            <a:r>
              <a:rPr lang="en-US">
                <a:solidFill>
                  <a:srgbClr val="FF0000"/>
                </a:solidFill>
              </a:rPr>
              <a:t>“Unreadable data”</a:t>
            </a:r>
          </a:p>
        </p:txBody>
      </p:sp>
      <p:cxnSp>
        <p:nvCxnSpPr>
          <p:cNvPr id="23" name="Straight Arrow Connector 22">
            <a:extLst>
              <a:ext uri="{FF2B5EF4-FFF2-40B4-BE49-F238E27FC236}">
                <a16:creationId xmlns:a16="http://schemas.microsoft.com/office/drawing/2014/main" id="{B5124743-1B6C-467E-80F4-8466D3B921C1}"/>
              </a:ext>
            </a:extLst>
          </p:cNvPr>
          <p:cNvCxnSpPr/>
          <p:nvPr/>
        </p:nvCxnSpPr>
        <p:spPr bwMode="auto">
          <a:xfrm flipV="1">
            <a:off x="3708954" y="3664107"/>
            <a:ext cx="2545044" cy="11875"/>
          </a:xfrm>
          <a:prstGeom prst="straightConnector1">
            <a:avLst/>
          </a:prstGeom>
          <a:solidFill>
            <a:schemeClr val="accent1"/>
          </a:solidFill>
          <a:ln w="38100"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477A1C-465C-4921-932C-E9C1BACEEDCF}"/>
              </a:ext>
            </a:extLst>
          </p:cNvPr>
          <p:cNvSpPr txBox="1"/>
          <p:nvPr/>
        </p:nvSpPr>
        <p:spPr>
          <a:xfrm>
            <a:off x="3397301" y="3058516"/>
            <a:ext cx="3090911" cy="523220"/>
          </a:xfrm>
          <a:prstGeom prst="rect">
            <a:avLst/>
          </a:prstGeom>
          <a:noFill/>
        </p:spPr>
        <p:txBody>
          <a:bodyPr wrap="none" rtlCol="0">
            <a:spAutoFit/>
          </a:bodyPr>
          <a:lstStyle/>
          <a:p>
            <a:r>
              <a:rPr lang="en-US"/>
              <a:t>“One-way function”</a:t>
            </a:r>
          </a:p>
        </p:txBody>
      </p:sp>
      <p:sp>
        <p:nvSpPr>
          <p:cNvPr id="26" name="Arrow: Down 25">
            <a:extLst>
              <a:ext uri="{FF2B5EF4-FFF2-40B4-BE49-F238E27FC236}">
                <a16:creationId xmlns:a16="http://schemas.microsoft.com/office/drawing/2014/main" id="{6C3EC0DD-495D-47EC-8F8E-766B0023FA0D}"/>
              </a:ext>
            </a:extLst>
          </p:cNvPr>
          <p:cNvSpPr/>
          <p:nvPr/>
        </p:nvSpPr>
        <p:spPr bwMode="auto">
          <a:xfrm>
            <a:off x="4726731" y="3747309"/>
            <a:ext cx="432048" cy="79934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30" name="Straight Arrow Connector 29">
            <a:extLst>
              <a:ext uri="{FF2B5EF4-FFF2-40B4-BE49-F238E27FC236}">
                <a16:creationId xmlns:a16="http://schemas.microsoft.com/office/drawing/2014/main" id="{F7FE0919-A2C8-4DD7-8EBF-00DD8A5503C1}"/>
              </a:ext>
            </a:extLst>
          </p:cNvPr>
          <p:cNvCxnSpPr/>
          <p:nvPr/>
        </p:nvCxnSpPr>
        <p:spPr bwMode="auto">
          <a:xfrm flipV="1">
            <a:off x="3571765" y="5160370"/>
            <a:ext cx="2545044" cy="11875"/>
          </a:xfrm>
          <a:prstGeom prst="straightConnector1">
            <a:avLst/>
          </a:prstGeom>
          <a:solidFill>
            <a:schemeClr val="accent1"/>
          </a:solidFill>
          <a:ln w="38100" cap="flat" cmpd="sng" algn="ctr">
            <a:solidFill>
              <a:schemeClr val="accent2"/>
            </a:solidFill>
            <a:prstDash val="solid"/>
            <a:round/>
            <a:headEnd type="none" w="med" len="med"/>
            <a:tailEnd type="arrow" w="med" len="med"/>
          </a:ln>
          <a:effectLst/>
        </p:spPr>
      </p:cxnSp>
      <p:cxnSp>
        <p:nvCxnSpPr>
          <p:cNvPr id="31" name="Straight Arrow Connector 30">
            <a:extLst>
              <a:ext uri="{FF2B5EF4-FFF2-40B4-BE49-F238E27FC236}">
                <a16:creationId xmlns:a16="http://schemas.microsoft.com/office/drawing/2014/main" id="{93B18BBB-D9C5-4E9D-952E-C29EEA2F752D}"/>
              </a:ext>
            </a:extLst>
          </p:cNvPr>
          <p:cNvCxnSpPr/>
          <p:nvPr/>
        </p:nvCxnSpPr>
        <p:spPr bwMode="auto">
          <a:xfrm flipV="1">
            <a:off x="3554968" y="6015990"/>
            <a:ext cx="2545044" cy="11875"/>
          </a:xfrm>
          <a:prstGeom prst="straightConnector1">
            <a:avLst/>
          </a:prstGeom>
          <a:solidFill>
            <a:schemeClr val="accent1"/>
          </a:solidFill>
          <a:ln w="38100" cap="flat" cmpd="sng" algn="ctr">
            <a:solidFill>
              <a:srgbClr val="FF0000"/>
            </a:solidFill>
            <a:prstDash val="solid"/>
            <a:round/>
            <a:headEnd type="arrow" w="med" len="med"/>
            <a:tailEnd type="none" w="med" len="med"/>
          </a:ln>
          <a:effectLst/>
        </p:spPr>
      </p:cxnSp>
      <p:sp>
        <p:nvSpPr>
          <p:cNvPr id="27" name="TextBox 26">
            <a:extLst>
              <a:ext uri="{FF2B5EF4-FFF2-40B4-BE49-F238E27FC236}">
                <a16:creationId xmlns:a16="http://schemas.microsoft.com/office/drawing/2014/main" id="{D4047CA4-FF83-4820-9CD0-F61F9A737866}"/>
              </a:ext>
            </a:extLst>
          </p:cNvPr>
          <p:cNvSpPr txBox="1"/>
          <p:nvPr/>
        </p:nvSpPr>
        <p:spPr>
          <a:xfrm>
            <a:off x="3571765" y="4550406"/>
            <a:ext cx="2574744" cy="523220"/>
          </a:xfrm>
          <a:prstGeom prst="rect">
            <a:avLst/>
          </a:prstGeom>
          <a:noFill/>
        </p:spPr>
        <p:txBody>
          <a:bodyPr wrap="none" rtlCol="0">
            <a:spAutoFit/>
          </a:bodyPr>
          <a:lstStyle/>
          <a:p>
            <a:r>
              <a:rPr lang="en-US"/>
              <a:t>Easy to compute</a:t>
            </a:r>
          </a:p>
        </p:txBody>
      </p:sp>
      <p:sp>
        <p:nvSpPr>
          <p:cNvPr id="33" name="TextBox 32">
            <a:extLst>
              <a:ext uri="{FF2B5EF4-FFF2-40B4-BE49-F238E27FC236}">
                <a16:creationId xmlns:a16="http://schemas.microsoft.com/office/drawing/2014/main" id="{9C7DECAC-F689-4DDF-BCC2-99AC275B7419}"/>
              </a:ext>
            </a:extLst>
          </p:cNvPr>
          <p:cNvSpPr txBox="1"/>
          <p:nvPr/>
        </p:nvSpPr>
        <p:spPr>
          <a:xfrm>
            <a:off x="3409061" y="5371393"/>
            <a:ext cx="2900153" cy="523220"/>
          </a:xfrm>
          <a:prstGeom prst="rect">
            <a:avLst/>
          </a:prstGeom>
          <a:noFill/>
        </p:spPr>
        <p:txBody>
          <a:bodyPr wrap="none" rtlCol="0">
            <a:spAutoFit/>
          </a:bodyPr>
          <a:lstStyle/>
          <a:p>
            <a:r>
              <a:rPr lang="en-US"/>
              <a:t>“Hard” to compute</a:t>
            </a:r>
          </a:p>
        </p:txBody>
      </p:sp>
      <p:cxnSp>
        <p:nvCxnSpPr>
          <p:cNvPr id="3" name="Straight Connector 2">
            <a:extLst>
              <a:ext uri="{FF2B5EF4-FFF2-40B4-BE49-F238E27FC236}">
                <a16:creationId xmlns:a16="http://schemas.microsoft.com/office/drawing/2014/main" id="{974459B6-CA6A-40A7-80CB-15D332395F11}"/>
              </a:ext>
            </a:extLst>
          </p:cNvPr>
          <p:cNvCxnSpPr/>
          <p:nvPr/>
        </p:nvCxnSpPr>
        <p:spPr bwMode="auto">
          <a:xfrm>
            <a:off x="9480376" y="1218166"/>
            <a:ext cx="0" cy="48311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F5A4BF15-1CE2-4B5B-9EEC-FB794631181F}"/>
              </a:ext>
            </a:extLst>
          </p:cNvPr>
          <p:cNvSpPr txBox="1"/>
          <p:nvPr/>
        </p:nvSpPr>
        <p:spPr>
          <a:xfrm>
            <a:off x="9715383" y="3308251"/>
            <a:ext cx="1439818" cy="1384995"/>
          </a:xfrm>
          <a:prstGeom prst="rect">
            <a:avLst/>
          </a:prstGeom>
          <a:noFill/>
        </p:spPr>
        <p:txBody>
          <a:bodyPr wrap="none" rtlCol="0">
            <a:spAutoFit/>
          </a:bodyPr>
          <a:lstStyle/>
          <a:p>
            <a:r>
              <a:rPr lang="en-US"/>
              <a:t>Users?</a:t>
            </a:r>
          </a:p>
          <a:p>
            <a:r>
              <a:rPr lang="en-US"/>
              <a:t>Process?</a:t>
            </a:r>
          </a:p>
          <a:p>
            <a:endParaRPr lang="en-US"/>
          </a:p>
        </p:txBody>
      </p:sp>
    </p:spTree>
    <p:extLst>
      <p:ext uri="{BB962C8B-B14F-4D97-AF65-F5344CB8AC3E}">
        <p14:creationId xmlns:p14="http://schemas.microsoft.com/office/powerpoint/2010/main" val="332447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487488" y="90244"/>
            <a:ext cx="6661248" cy="792163"/>
          </a:xfrm>
        </p:spPr>
        <p:txBody>
          <a:bodyPr/>
          <a:lstStyle/>
          <a:p>
            <a:pPr eaLnBrk="1" hangingPunct="1"/>
            <a:r>
              <a:rPr lang="en-GB" altLang="en-US"/>
              <a:t>H</a:t>
            </a:r>
            <a:r>
              <a:rPr lang="en-US" altLang="en-US"/>
              <a:t>ow </a:t>
            </a:r>
            <a:r>
              <a:rPr lang="en-GB" altLang="en-US"/>
              <a:t>cryptograph </a:t>
            </a:r>
            <a:r>
              <a:rPr lang="en-US" altLang="en-US"/>
              <a:t>works?</a:t>
            </a:r>
            <a:endParaRPr lang="en-GB" altLang="en-US"/>
          </a:p>
        </p:txBody>
      </p:sp>
      <p:sp>
        <p:nvSpPr>
          <p:cNvPr id="2" name="Rectangle 1">
            <a:extLst>
              <a:ext uri="{FF2B5EF4-FFF2-40B4-BE49-F238E27FC236}">
                <a16:creationId xmlns:a16="http://schemas.microsoft.com/office/drawing/2014/main" id="{4E2277A9-29C8-427E-BBD2-AFE18E2CE9EA}"/>
              </a:ext>
            </a:extLst>
          </p:cNvPr>
          <p:cNvSpPr/>
          <p:nvPr/>
        </p:nvSpPr>
        <p:spPr>
          <a:xfrm>
            <a:off x="695400" y="1124744"/>
            <a:ext cx="6912768" cy="523220"/>
          </a:xfrm>
          <a:prstGeom prst="rect">
            <a:avLst/>
          </a:prstGeom>
        </p:spPr>
        <p:txBody>
          <a:bodyPr wrap="square">
            <a:spAutoFit/>
          </a:bodyPr>
          <a:lstStyle/>
          <a:p>
            <a:r>
              <a:rPr lang="en-US" b="1"/>
              <a:t>1. Cryptographic hash functions</a:t>
            </a:r>
          </a:p>
        </p:txBody>
      </p:sp>
      <p:sp>
        <p:nvSpPr>
          <p:cNvPr id="5" name="TextBox 4">
            <a:extLst>
              <a:ext uri="{FF2B5EF4-FFF2-40B4-BE49-F238E27FC236}">
                <a16:creationId xmlns:a16="http://schemas.microsoft.com/office/drawing/2014/main" id="{3A159177-3460-4F4E-B44C-35288D69FC51}"/>
              </a:ext>
            </a:extLst>
          </p:cNvPr>
          <p:cNvSpPr txBox="1"/>
          <p:nvPr/>
        </p:nvSpPr>
        <p:spPr>
          <a:xfrm>
            <a:off x="576331" y="2097892"/>
            <a:ext cx="2520242" cy="523220"/>
          </a:xfrm>
          <a:prstGeom prst="rect">
            <a:avLst/>
          </a:prstGeom>
          <a:noFill/>
          <a:ln w="19050">
            <a:solidFill>
              <a:schemeClr val="tx1"/>
            </a:solidFill>
          </a:ln>
        </p:spPr>
        <p:txBody>
          <a:bodyPr wrap="none" rtlCol="0">
            <a:spAutoFit/>
          </a:bodyPr>
          <a:lstStyle/>
          <a:p>
            <a:r>
              <a:rPr lang="en-US">
                <a:solidFill>
                  <a:schemeClr val="accent2"/>
                </a:solidFill>
              </a:rPr>
              <a:t>“Readable data”</a:t>
            </a:r>
          </a:p>
        </p:txBody>
      </p:sp>
      <p:sp>
        <p:nvSpPr>
          <p:cNvPr id="6" name="TextBox 5">
            <a:extLst>
              <a:ext uri="{FF2B5EF4-FFF2-40B4-BE49-F238E27FC236}">
                <a16:creationId xmlns:a16="http://schemas.microsoft.com/office/drawing/2014/main" id="{9C0F943A-BB98-4426-BB25-D3C61B29E489}"/>
              </a:ext>
            </a:extLst>
          </p:cNvPr>
          <p:cNvSpPr txBox="1"/>
          <p:nvPr/>
        </p:nvSpPr>
        <p:spPr>
          <a:xfrm>
            <a:off x="6202444" y="2109767"/>
            <a:ext cx="2828018" cy="523220"/>
          </a:xfrm>
          <a:prstGeom prst="rect">
            <a:avLst/>
          </a:prstGeom>
          <a:noFill/>
          <a:ln w="19050">
            <a:solidFill>
              <a:schemeClr val="tx1"/>
            </a:solidFill>
          </a:ln>
        </p:spPr>
        <p:txBody>
          <a:bodyPr wrap="none" rtlCol="0">
            <a:spAutoFit/>
          </a:bodyPr>
          <a:lstStyle/>
          <a:p>
            <a:r>
              <a:rPr lang="en-US">
                <a:solidFill>
                  <a:srgbClr val="FF0000"/>
                </a:solidFill>
              </a:rPr>
              <a:t>“Unreadable data”</a:t>
            </a:r>
          </a:p>
        </p:txBody>
      </p:sp>
      <p:sp>
        <p:nvSpPr>
          <p:cNvPr id="7" name="TextBox 6">
            <a:extLst>
              <a:ext uri="{FF2B5EF4-FFF2-40B4-BE49-F238E27FC236}">
                <a16:creationId xmlns:a16="http://schemas.microsoft.com/office/drawing/2014/main" id="{EC5445D2-4398-409D-A549-573ACB36383A}"/>
              </a:ext>
            </a:extLst>
          </p:cNvPr>
          <p:cNvSpPr txBox="1"/>
          <p:nvPr/>
        </p:nvSpPr>
        <p:spPr>
          <a:xfrm>
            <a:off x="806128" y="2691027"/>
            <a:ext cx="1459054" cy="523220"/>
          </a:xfrm>
          <a:prstGeom prst="rect">
            <a:avLst/>
          </a:prstGeom>
          <a:noFill/>
        </p:spPr>
        <p:txBody>
          <a:bodyPr wrap="none" rtlCol="0">
            <a:spAutoFit/>
          </a:bodyPr>
          <a:lstStyle/>
          <a:p>
            <a:r>
              <a:rPr lang="en-US"/>
              <a:t>Plaintext</a:t>
            </a:r>
          </a:p>
        </p:txBody>
      </p:sp>
      <p:cxnSp>
        <p:nvCxnSpPr>
          <p:cNvPr id="9" name="Straight Arrow Connector 8">
            <a:extLst>
              <a:ext uri="{FF2B5EF4-FFF2-40B4-BE49-F238E27FC236}">
                <a16:creationId xmlns:a16="http://schemas.microsoft.com/office/drawing/2014/main" id="{6CF9D443-6DAF-43D8-9247-069E02CABB9C}"/>
              </a:ext>
            </a:extLst>
          </p:cNvPr>
          <p:cNvCxnSpPr/>
          <p:nvPr/>
        </p:nvCxnSpPr>
        <p:spPr bwMode="auto">
          <a:xfrm flipV="1">
            <a:off x="3455325" y="2453421"/>
            <a:ext cx="2545044" cy="118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10" name="TextBox 9">
            <a:extLst>
              <a:ext uri="{FF2B5EF4-FFF2-40B4-BE49-F238E27FC236}">
                <a16:creationId xmlns:a16="http://schemas.microsoft.com/office/drawing/2014/main" id="{7DE94162-84A2-45EC-91BD-D59BA2145F51}"/>
              </a:ext>
            </a:extLst>
          </p:cNvPr>
          <p:cNvSpPr txBox="1"/>
          <p:nvPr/>
        </p:nvSpPr>
        <p:spPr>
          <a:xfrm>
            <a:off x="3182393" y="1848157"/>
            <a:ext cx="3090911" cy="523220"/>
          </a:xfrm>
          <a:prstGeom prst="rect">
            <a:avLst/>
          </a:prstGeom>
          <a:noFill/>
        </p:spPr>
        <p:txBody>
          <a:bodyPr wrap="none" rtlCol="0">
            <a:spAutoFit/>
          </a:bodyPr>
          <a:lstStyle/>
          <a:p>
            <a:r>
              <a:rPr lang="en-US"/>
              <a:t>“One-way function”</a:t>
            </a:r>
          </a:p>
        </p:txBody>
      </p:sp>
      <p:sp>
        <p:nvSpPr>
          <p:cNvPr id="11" name="Arrow: Down 10">
            <a:extLst>
              <a:ext uri="{FF2B5EF4-FFF2-40B4-BE49-F238E27FC236}">
                <a16:creationId xmlns:a16="http://schemas.microsoft.com/office/drawing/2014/main" id="{8781423F-026C-4915-8A98-2F909840559E}"/>
              </a:ext>
            </a:extLst>
          </p:cNvPr>
          <p:cNvSpPr/>
          <p:nvPr/>
        </p:nvSpPr>
        <p:spPr bwMode="auto">
          <a:xfrm>
            <a:off x="4398329" y="2769305"/>
            <a:ext cx="432048" cy="52322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BEAD951D-CB2C-4154-85F5-31478DD8F445}"/>
              </a:ext>
            </a:extLst>
          </p:cNvPr>
          <p:cNvSpPr txBox="1"/>
          <p:nvPr/>
        </p:nvSpPr>
        <p:spPr>
          <a:xfrm>
            <a:off x="6689597" y="2635662"/>
            <a:ext cx="2215671" cy="523220"/>
          </a:xfrm>
          <a:prstGeom prst="rect">
            <a:avLst/>
          </a:prstGeom>
          <a:noFill/>
        </p:spPr>
        <p:txBody>
          <a:bodyPr wrap="none" rtlCol="0">
            <a:spAutoFit/>
          </a:bodyPr>
          <a:lstStyle/>
          <a:p>
            <a:r>
              <a:rPr lang="en-US"/>
              <a:t>Digital digest </a:t>
            </a:r>
          </a:p>
        </p:txBody>
      </p:sp>
      <p:cxnSp>
        <p:nvCxnSpPr>
          <p:cNvPr id="13" name="Straight Arrow Connector 12">
            <a:extLst>
              <a:ext uri="{FF2B5EF4-FFF2-40B4-BE49-F238E27FC236}">
                <a16:creationId xmlns:a16="http://schemas.microsoft.com/office/drawing/2014/main" id="{59DDA173-3561-439E-A3E2-D41D39EC1915}"/>
              </a:ext>
            </a:extLst>
          </p:cNvPr>
          <p:cNvCxnSpPr/>
          <p:nvPr/>
        </p:nvCxnSpPr>
        <p:spPr bwMode="auto">
          <a:xfrm flipV="1">
            <a:off x="3341831" y="4026550"/>
            <a:ext cx="2545044" cy="11875"/>
          </a:xfrm>
          <a:prstGeom prst="straightConnector1">
            <a:avLst/>
          </a:prstGeom>
          <a:solidFill>
            <a:schemeClr val="accent1"/>
          </a:solidFill>
          <a:ln w="38100" cap="flat" cmpd="sng" algn="ctr">
            <a:solidFill>
              <a:schemeClr val="accent2"/>
            </a:solidFill>
            <a:prstDash val="solid"/>
            <a:round/>
            <a:headEnd type="none" w="med" len="med"/>
            <a:tailEnd type="arrow" w="med" len="med"/>
          </a:ln>
          <a:effectLst/>
        </p:spPr>
      </p:cxnSp>
      <p:cxnSp>
        <p:nvCxnSpPr>
          <p:cNvPr id="14" name="Straight Arrow Connector 13">
            <a:extLst>
              <a:ext uri="{FF2B5EF4-FFF2-40B4-BE49-F238E27FC236}">
                <a16:creationId xmlns:a16="http://schemas.microsoft.com/office/drawing/2014/main" id="{03A8426F-D712-4B19-B841-2F3C28A537A0}"/>
              </a:ext>
            </a:extLst>
          </p:cNvPr>
          <p:cNvCxnSpPr/>
          <p:nvPr/>
        </p:nvCxnSpPr>
        <p:spPr bwMode="auto">
          <a:xfrm flipV="1">
            <a:off x="3328928" y="5052131"/>
            <a:ext cx="2545044" cy="11875"/>
          </a:xfrm>
          <a:prstGeom prst="straightConnector1">
            <a:avLst/>
          </a:prstGeom>
          <a:solidFill>
            <a:schemeClr val="accent1"/>
          </a:solidFill>
          <a:ln w="38100" cap="flat" cmpd="sng" algn="ctr">
            <a:solidFill>
              <a:srgbClr val="FF0000"/>
            </a:solidFill>
            <a:prstDash val="solid"/>
            <a:round/>
            <a:headEnd type="arrow" w="med" len="med"/>
            <a:tailEnd type="none" w="med" len="med"/>
          </a:ln>
          <a:effectLst/>
        </p:spPr>
      </p:cxnSp>
      <p:sp>
        <p:nvSpPr>
          <p:cNvPr id="15" name="TextBox 14">
            <a:extLst>
              <a:ext uri="{FF2B5EF4-FFF2-40B4-BE49-F238E27FC236}">
                <a16:creationId xmlns:a16="http://schemas.microsoft.com/office/drawing/2014/main" id="{E86B4373-6CDD-4083-B84E-F1B996DAE6AE}"/>
              </a:ext>
            </a:extLst>
          </p:cNvPr>
          <p:cNvSpPr txBox="1"/>
          <p:nvPr/>
        </p:nvSpPr>
        <p:spPr>
          <a:xfrm>
            <a:off x="3328928" y="3451354"/>
            <a:ext cx="2574744" cy="523220"/>
          </a:xfrm>
          <a:prstGeom prst="rect">
            <a:avLst/>
          </a:prstGeom>
          <a:noFill/>
        </p:spPr>
        <p:txBody>
          <a:bodyPr wrap="none" rtlCol="0">
            <a:spAutoFit/>
          </a:bodyPr>
          <a:lstStyle/>
          <a:p>
            <a:r>
              <a:rPr lang="en-US"/>
              <a:t>Easy to compute</a:t>
            </a:r>
          </a:p>
        </p:txBody>
      </p:sp>
      <p:sp>
        <p:nvSpPr>
          <p:cNvPr id="16" name="TextBox 15">
            <a:extLst>
              <a:ext uri="{FF2B5EF4-FFF2-40B4-BE49-F238E27FC236}">
                <a16:creationId xmlns:a16="http://schemas.microsoft.com/office/drawing/2014/main" id="{AF6E6E6E-E09D-49F8-B229-0B603D6D2FE6}"/>
              </a:ext>
            </a:extLst>
          </p:cNvPr>
          <p:cNvSpPr txBox="1"/>
          <p:nvPr/>
        </p:nvSpPr>
        <p:spPr>
          <a:xfrm>
            <a:off x="2820106" y="4437413"/>
            <a:ext cx="3600922" cy="523220"/>
          </a:xfrm>
          <a:prstGeom prst="rect">
            <a:avLst/>
          </a:prstGeom>
          <a:noFill/>
        </p:spPr>
        <p:txBody>
          <a:bodyPr wrap="none" rtlCol="0">
            <a:spAutoFit/>
          </a:bodyPr>
          <a:lstStyle/>
          <a:p>
            <a:r>
              <a:rPr lang="en-US"/>
              <a:t>“Very hard” to compute</a:t>
            </a:r>
          </a:p>
        </p:txBody>
      </p:sp>
      <p:cxnSp>
        <p:nvCxnSpPr>
          <p:cNvPr id="4" name="Straight Connector 3">
            <a:extLst>
              <a:ext uri="{FF2B5EF4-FFF2-40B4-BE49-F238E27FC236}">
                <a16:creationId xmlns:a16="http://schemas.microsoft.com/office/drawing/2014/main" id="{0E8A1BF3-1132-4A79-ABEF-8D27796EB075}"/>
              </a:ext>
            </a:extLst>
          </p:cNvPr>
          <p:cNvCxnSpPr>
            <a:cxnSpLocks/>
          </p:cNvCxnSpPr>
          <p:nvPr/>
        </p:nvCxnSpPr>
        <p:spPr bwMode="auto">
          <a:xfrm>
            <a:off x="6528048" y="4530296"/>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CC6B0411-C379-4278-B1D0-747C1D1BBB00}"/>
              </a:ext>
            </a:extLst>
          </p:cNvPr>
          <p:cNvSpPr txBox="1"/>
          <p:nvPr/>
        </p:nvSpPr>
        <p:spPr>
          <a:xfrm>
            <a:off x="6635069" y="4664730"/>
            <a:ext cx="1470274" cy="523220"/>
          </a:xfrm>
          <a:prstGeom prst="rect">
            <a:avLst/>
          </a:prstGeom>
          <a:noFill/>
        </p:spPr>
        <p:txBody>
          <a:bodyPr wrap="none" rtlCol="0">
            <a:spAutoFit/>
          </a:bodyPr>
          <a:lstStyle/>
          <a:p>
            <a:r>
              <a:rPr lang="en-US" b="1"/>
              <a:t>All sides</a:t>
            </a:r>
          </a:p>
        </p:txBody>
      </p:sp>
      <p:sp>
        <p:nvSpPr>
          <p:cNvPr id="21" name="Rectangle 20">
            <a:extLst>
              <a:ext uri="{FF2B5EF4-FFF2-40B4-BE49-F238E27FC236}">
                <a16:creationId xmlns:a16="http://schemas.microsoft.com/office/drawing/2014/main" id="{040AC799-5279-4762-9911-C49E1B9F736E}"/>
              </a:ext>
            </a:extLst>
          </p:cNvPr>
          <p:cNvSpPr/>
          <p:nvPr/>
        </p:nvSpPr>
        <p:spPr>
          <a:xfrm>
            <a:off x="659876" y="5692805"/>
            <a:ext cx="9884283" cy="584775"/>
          </a:xfrm>
          <a:prstGeom prst="rect">
            <a:avLst/>
          </a:prstGeom>
        </p:spPr>
        <p:txBody>
          <a:bodyPr wrap="square">
            <a:spAutoFit/>
          </a:bodyPr>
          <a:lstStyle/>
          <a:p>
            <a:r>
              <a:rPr lang="en-US" sz="3200">
                <a:hlinkClick r:id="rId2">
                  <a:extLst>
                    <a:ext uri="{A12FA001-AC4F-418D-AE19-62706E023703}">
                      <ahyp:hlinkClr xmlns:ahyp="http://schemas.microsoft.com/office/drawing/2018/hyperlinkcolor" val="tx"/>
                    </a:ext>
                  </a:extLst>
                </a:hlinkClick>
              </a:rPr>
              <a:t>https://emn178.github.io/online-tools/sha3_512.html</a:t>
            </a:r>
            <a:endParaRPr lang="en-US" sz="3200"/>
          </a:p>
        </p:txBody>
      </p:sp>
    </p:spTree>
    <p:extLst>
      <p:ext uri="{BB962C8B-B14F-4D97-AF65-F5344CB8AC3E}">
        <p14:creationId xmlns:p14="http://schemas.microsoft.com/office/powerpoint/2010/main" val="923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258782" y="107362"/>
            <a:ext cx="6661248" cy="792163"/>
          </a:xfrm>
        </p:spPr>
        <p:txBody>
          <a:bodyPr/>
          <a:lstStyle/>
          <a:p>
            <a:pPr eaLnBrk="1" hangingPunct="1"/>
            <a:r>
              <a:rPr lang="en-GB" altLang="en-US"/>
              <a:t>H</a:t>
            </a:r>
            <a:r>
              <a:rPr lang="en-US" altLang="en-US"/>
              <a:t>ow </a:t>
            </a:r>
            <a:r>
              <a:rPr lang="en-GB" altLang="en-US"/>
              <a:t>cryptograph </a:t>
            </a:r>
            <a:r>
              <a:rPr lang="en-US" altLang="en-US"/>
              <a:t>works?</a:t>
            </a:r>
            <a:endParaRPr lang="en-GB" altLang="en-US"/>
          </a:p>
        </p:txBody>
      </p:sp>
      <p:sp>
        <p:nvSpPr>
          <p:cNvPr id="2" name="Rectangle 1">
            <a:extLst>
              <a:ext uri="{FF2B5EF4-FFF2-40B4-BE49-F238E27FC236}">
                <a16:creationId xmlns:a16="http://schemas.microsoft.com/office/drawing/2014/main" id="{4E2277A9-29C8-427E-BBD2-AFE18E2CE9EA}"/>
              </a:ext>
            </a:extLst>
          </p:cNvPr>
          <p:cNvSpPr/>
          <p:nvPr/>
        </p:nvSpPr>
        <p:spPr>
          <a:xfrm>
            <a:off x="695400" y="1016124"/>
            <a:ext cx="5670376" cy="523220"/>
          </a:xfrm>
          <a:prstGeom prst="rect">
            <a:avLst/>
          </a:prstGeom>
        </p:spPr>
        <p:txBody>
          <a:bodyPr wrap="square">
            <a:spAutoFit/>
          </a:bodyPr>
          <a:lstStyle/>
          <a:p>
            <a:r>
              <a:rPr lang="en-US" b="1"/>
              <a:t>2. Cipher systems</a:t>
            </a:r>
          </a:p>
        </p:txBody>
      </p:sp>
      <p:sp>
        <p:nvSpPr>
          <p:cNvPr id="5" name="TextBox 4">
            <a:extLst>
              <a:ext uri="{FF2B5EF4-FFF2-40B4-BE49-F238E27FC236}">
                <a16:creationId xmlns:a16="http://schemas.microsoft.com/office/drawing/2014/main" id="{3A159177-3460-4F4E-B44C-35288D69FC51}"/>
              </a:ext>
            </a:extLst>
          </p:cNvPr>
          <p:cNvSpPr txBox="1"/>
          <p:nvPr/>
        </p:nvSpPr>
        <p:spPr>
          <a:xfrm>
            <a:off x="551384" y="1851468"/>
            <a:ext cx="2520242" cy="523220"/>
          </a:xfrm>
          <a:prstGeom prst="rect">
            <a:avLst/>
          </a:prstGeom>
          <a:noFill/>
          <a:ln w="19050">
            <a:solidFill>
              <a:schemeClr val="tx1"/>
            </a:solidFill>
          </a:ln>
        </p:spPr>
        <p:txBody>
          <a:bodyPr wrap="none" rtlCol="0">
            <a:spAutoFit/>
          </a:bodyPr>
          <a:lstStyle/>
          <a:p>
            <a:r>
              <a:rPr lang="en-US">
                <a:solidFill>
                  <a:schemeClr val="accent2"/>
                </a:solidFill>
              </a:rPr>
              <a:t>“Readable data”</a:t>
            </a:r>
          </a:p>
        </p:txBody>
      </p:sp>
      <p:sp>
        <p:nvSpPr>
          <p:cNvPr id="6" name="TextBox 5">
            <a:extLst>
              <a:ext uri="{FF2B5EF4-FFF2-40B4-BE49-F238E27FC236}">
                <a16:creationId xmlns:a16="http://schemas.microsoft.com/office/drawing/2014/main" id="{9C0F943A-BB98-4426-BB25-D3C61B29E489}"/>
              </a:ext>
            </a:extLst>
          </p:cNvPr>
          <p:cNvSpPr txBox="1"/>
          <p:nvPr/>
        </p:nvSpPr>
        <p:spPr>
          <a:xfrm>
            <a:off x="6177497" y="1863343"/>
            <a:ext cx="2828018" cy="523220"/>
          </a:xfrm>
          <a:prstGeom prst="rect">
            <a:avLst/>
          </a:prstGeom>
          <a:noFill/>
          <a:ln w="19050">
            <a:solidFill>
              <a:schemeClr val="tx1"/>
            </a:solidFill>
          </a:ln>
        </p:spPr>
        <p:txBody>
          <a:bodyPr wrap="none" rtlCol="0">
            <a:spAutoFit/>
          </a:bodyPr>
          <a:lstStyle/>
          <a:p>
            <a:r>
              <a:rPr lang="en-US">
                <a:solidFill>
                  <a:srgbClr val="FF0000"/>
                </a:solidFill>
              </a:rPr>
              <a:t>“Unreadable data”</a:t>
            </a:r>
          </a:p>
        </p:txBody>
      </p:sp>
      <p:sp>
        <p:nvSpPr>
          <p:cNvPr id="7" name="TextBox 6">
            <a:extLst>
              <a:ext uri="{FF2B5EF4-FFF2-40B4-BE49-F238E27FC236}">
                <a16:creationId xmlns:a16="http://schemas.microsoft.com/office/drawing/2014/main" id="{EC5445D2-4398-409D-A549-573ACB36383A}"/>
              </a:ext>
            </a:extLst>
          </p:cNvPr>
          <p:cNvSpPr txBox="1"/>
          <p:nvPr/>
        </p:nvSpPr>
        <p:spPr>
          <a:xfrm>
            <a:off x="781181" y="2444603"/>
            <a:ext cx="1459054" cy="523220"/>
          </a:xfrm>
          <a:prstGeom prst="rect">
            <a:avLst/>
          </a:prstGeom>
          <a:noFill/>
        </p:spPr>
        <p:txBody>
          <a:bodyPr wrap="none" rtlCol="0">
            <a:spAutoFit/>
          </a:bodyPr>
          <a:lstStyle/>
          <a:p>
            <a:r>
              <a:rPr lang="en-US"/>
              <a:t>Plaintext</a:t>
            </a:r>
          </a:p>
        </p:txBody>
      </p:sp>
      <p:cxnSp>
        <p:nvCxnSpPr>
          <p:cNvPr id="9" name="Straight Arrow Connector 8">
            <a:extLst>
              <a:ext uri="{FF2B5EF4-FFF2-40B4-BE49-F238E27FC236}">
                <a16:creationId xmlns:a16="http://schemas.microsoft.com/office/drawing/2014/main" id="{6CF9D443-6DAF-43D8-9247-069E02CABB9C}"/>
              </a:ext>
            </a:extLst>
          </p:cNvPr>
          <p:cNvCxnSpPr/>
          <p:nvPr/>
        </p:nvCxnSpPr>
        <p:spPr bwMode="auto">
          <a:xfrm flipV="1">
            <a:off x="3430378" y="2206997"/>
            <a:ext cx="2545044" cy="118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sp>
        <p:nvSpPr>
          <p:cNvPr id="10" name="TextBox 9">
            <a:extLst>
              <a:ext uri="{FF2B5EF4-FFF2-40B4-BE49-F238E27FC236}">
                <a16:creationId xmlns:a16="http://schemas.microsoft.com/office/drawing/2014/main" id="{7DE94162-84A2-45EC-91BD-D59BA2145F51}"/>
              </a:ext>
            </a:extLst>
          </p:cNvPr>
          <p:cNvSpPr txBox="1"/>
          <p:nvPr/>
        </p:nvSpPr>
        <p:spPr>
          <a:xfrm>
            <a:off x="3157446" y="1601733"/>
            <a:ext cx="3090911" cy="523220"/>
          </a:xfrm>
          <a:prstGeom prst="rect">
            <a:avLst/>
          </a:prstGeom>
          <a:noFill/>
        </p:spPr>
        <p:txBody>
          <a:bodyPr wrap="none" rtlCol="0">
            <a:spAutoFit/>
          </a:bodyPr>
          <a:lstStyle/>
          <a:p>
            <a:r>
              <a:rPr lang="en-US"/>
              <a:t>“One-way function”</a:t>
            </a:r>
          </a:p>
        </p:txBody>
      </p:sp>
      <p:sp>
        <p:nvSpPr>
          <p:cNvPr id="11" name="Arrow: Down 10">
            <a:extLst>
              <a:ext uri="{FF2B5EF4-FFF2-40B4-BE49-F238E27FC236}">
                <a16:creationId xmlns:a16="http://schemas.microsoft.com/office/drawing/2014/main" id="{8781423F-026C-4915-8A98-2F909840559E}"/>
              </a:ext>
            </a:extLst>
          </p:cNvPr>
          <p:cNvSpPr/>
          <p:nvPr/>
        </p:nvSpPr>
        <p:spPr bwMode="auto">
          <a:xfrm>
            <a:off x="4373382" y="2522881"/>
            <a:ext cx="432048" cy="52322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BEAD951D-CB2C-4154-85F5-31478DD8F445}"/>
              </a:ext>
            </a:extLst>
          </p:cNvPr>
          <p:cNvSpPr txBox="1"/>
          <p:nvPr/>
        </p:nvSpPr>
        <p:spPr>
          <a:xfrm>
            <a:off x="6664650" y="2389238"/>
            <a:ext cx="1697901" cy="523220"/>
          </a:xfrm>
          <a:prstGeom prst="rect">
            <a:avLst/>
          </a:prstGeom>
          <a:noFill/>
        </p:spPr>
        <p:txBody>
          <a:bodyPr wrap="none" rtlCol="0">
            <a:spAutoFit/>
          </a:bodyPr>
          <a:lstStyle/>
          <a:p>
            <a:r>
              <a:rPr lang="en-US"/>
              <a:t>Ciphertext</a:t>
            </a:r>
          </a:p>
        </p:txBody>
      </p:sp>
      <p:cxnSp>
        <p:nvCxnSpPr>
          <p:cNvPr id="13" name="Straight Arrow Connector 12">
            <a:extLst>
              <a:ext uri="{FF2B5EF4-FFF2-40B4-BE49-F238E27FC236}">
                <a16:creationId xmlns:a16="http://schemas.microsoft.com/office/drawing/2014/main" id="{59DDA173-3561-439E-A3E2-D41D39EC1915}"/>
              </a:ext>
            </a:extLst>
          </p:cNvPr>
          <p:cNvCxnSpPr/>
          <p:nvPr/>
        </p:nvCxnSpPr>
        <p:spPr bwMode="auto">
          <a:xfrm flipV="1">
            <a:off x="3316884" y="3780126"/>
            <a:ext cx="2545044" cy="11875"/>
          </a:xfrm>
          <a:prstGeom prst="straightConnector1">
            <a:avLst/>
          </a:prstGeom>
          <a:solidFill>
            <a:schemeClr val="accent1"/>
          </a:solidFill>
          <a:ln w="38100" cap="flat" cmpd="sng" algn="ctr">
            <a:solidFill>
              <a:schemeClr val="accent2"/>
            </a:solidFill>
            <a:prstDash val="solid"/>
            <a:round/>
            <a:headEnd type="none" w="med" len="med"/>
            <a:tailEnd type="arrow" w="med" len="med"/>
          </a:ln>
          <a:effectLst/>
        </p:spPr>
      </p:cxnSp>
      <p:cxnSp>
        <p:nvCxnSpPr>
          <p:cNvPr id="14" name="Straight Arrow Connector 13">
            <a:extLst>
              <a:ext uri="{FF2B5EF4-FFF2-40B4-BE49-F238E27FC236}">
                <a16:creationId xmlns:a16="http://schemas.microsoft.com/office/drawing/2014/main" id="{03A8426F-D712-4B19-B841-2F3C28A537A0}"/>
              </a:ext>
            </a:extLst>
          </p:cNvPr>
          <p:cNvCxnSpPr/>
          <p:nvPr/>
        </p:nvCxnSpPr>
        <p:spPr bwMode="auto">
          <a:xfrm flipV="1">
            <a:off x="3316884" y="4534372"/>
            <a:ext cx="2545044" cy="11875"/>
          </a:xfrm>
          <a:prstGeom prst="straightConnector1">
            <a:avLst/>
          </a:prstGeom>
          <a:solidFill>
            <a:schemeClr val="accent1"/>
          </a:solidFill>
          <a:ln w="38100" cap="flat" cmpd="sng" algn="ctr">
            <a:solidFill>
              <a:srgbClr val="FF0000"/>
            </a:solidFill>
            <a:prstDash val="solid"/>
            <a:round/>
            <a:headEnd type="arrow" w="med" len="med"/>
            <a:tailEnd type="none" w="med" len="med"/>
          </a:ln>
          <a:effectLst/>
        </p:spPr>
      </p:cxnSp>
      <p:sp>
        <p:nvSpPr>
          <p:cNvPr id="15" name="TextBox 14">
            <a:extLst>
              <a:ext uri="{FF2B5EF4-FFF2-40B4-BE49-F238E27FC236}">
                <a16:creationId xmlns:a16="http://schemas.microsoft.com/office/drawing/2014/main" id="{E86B4373-6CDD-4083-B84E-F1B996DAE6AE}"/>
              </a:ext>
            </a:extLst>
          </p:cNvPr>
          <p:cNvSpPr txBox="1"/>
          <p:nvPr/>
        </p:nvSpPr>
        <p:spPr>
          <a:xfrm>
            <a:off x="2409963" y="3089679"/>
            <a:ext cx="4358886" cy="523220"/>
          </a:xfrm>
          <a:prstGeom prst="rect">
            <a:avLst/>
          </a:prstGeom>
          <a:noFill/>
        </p:spPr>
        <p:txBody>
          <a:bodyPr wrap="none" rtlCol="0">
            <a:spAutoFit/>
          </a:bodyPr>
          <a:lstStyle/>
          <a:p>
            <a:r>
              <a:rPr lang="en-US"/>
              <a:t>Encryption: Easy to compute</a:t>
            </a:r>
          </a:p>
        </p:txBody>
      </p:sp>
      <p:sp>
        <p:nvSpPr>
          <p:cNvPr id="16" name="TextBox 15">
            <a:extLst>
              <a:ext uri="{FF2B5EF4-FFF2-40B4-BE49-F238E27FC236}">
                <a16:creationId xmlns:a16="http://schemas.microsoft.com/office/drawing/2014/main" id="{AF6E6E6E-E09D-49F8-B229-0B603D6D2FE6}"/>
              </a:ext>
            </a:extLst>
          </p:cNvPr>
          <p:cNvSpPr txBox="1"/>
          <p:nvPr/>
        </p:nvSpPr>
        <p:spPr>
          <a:xfrm>
            <a:off x="1386353" y="4478719"/>
            <a:ext cx="7115987" cy="523220"/>
          </a:xfrm>
          <a:prstGeom prst="rect">
            <a:avLst/>
          </a:prstGeom>
          <a:noFill/>
          <a:ln>
            <a:noFill/>
          </a:ln>
        </p:spPr>
        <p:txBody>
          <a:bodyPr wrap="none" rtlCol="0">
            <a:spAutoFit/>
          </a:bodyPr>
          <a:lstStyle/>
          <a:p>
            <a:pPr marL="457200" indent="-457200">
              <a:buFont typeface="Wingdings" panose="05000000000000000000" pitchFamily="2" charset="2"/>
              <a:buChar char="§"/>
            </a:pPr>
            <a:r>
              <a:rPr lang="en-US">
                <a:solidFill>
                  <a:srgbClr val="FF0000"/>
                </a:solidFill>
              </a:rPr>
              <a:t>Hard</a:t>
            </a:r>
            <a:r>
              <a:rPr lang="en-US"/>
              <a:t> if user don’t know some special values </a:t>
            </a:r>
          </a:p>
        </p:txBody>
      </p:sp>
      <p:sp>
        <p:nvSpPr>
          <p:cNvPr id="18" name="TextBox 17">
            <a:extLst>
              <a:ext uri="{FF2B5EF4-FFF2-40B4-BE49-F238E27FC236}">
                <a16:creationId xmlns:a16="http://schemas.microsoft.com/office/drawing/2014/main" id="{D22D01F1-6662-48DB-9D2E-88D16C3FDA0B}"/>
              </a:ext>
            </a:extLst>
          </p:cNvPr>
          <p:cNvSpPr txBox="1"/>
          <p:nvPr/>
        </p:nvSpPr>
        <p:spPr>
          <a:xfrm>
            <a:off x="3505641" y="3880974"/>
            <a:ext cx="1798890" cy="523220"/>
          </a:xfrm>
          <a:prstGeom prst="rect">
            <a:avLst/>
          </a:prstGeom>
          <a:noFill/>
        </p:spPr>
        <p:txBody>
          <a:bodyPr wrap="none" rtlCol="0">
            <a:spAutoFit/>
          </a:bodyPr>
          <a:lstStyle/>
          <a:p>
            <a:r>
              <a:rPr lang="en-US"/>
              <a:t>Decryption</a:t>
            </a:r>
          </a:p>
        </p:txBody>
      </p:sp>
      <p:sp>
        <p:nvSpPr>
          <p:cNvPr id="20" name="TextBox 19">
            <a:extLst>
              <a:ext uri="{FF2B5EF4-FFF2-40B4-BE49-F238E27FC236}">
                <a16:creationId xmlns:a16="http://schemas.microsoft.com/office/drawing/2014/main" id="{FFDEBA17-E21B-40F6-938F-BEA508F10299}"/>
              </a:ext>
            </a:extLst>
          </p:cNvPr>
          <p:cNvSpPr txBox="1"/>
          <p:nvPr/>
        </p:nvSpPr>
        <p:spPr>
          <a:xfrm>
            <a:off x="1375293" y="4910767"/>
            <a:ext cx="8105104" cy="523220"/>
          </a:xfrm>
          <a:prstGeom prst="rect">
            <a:avLst/>
          </a:prstGeom>
          <a:noFill/>
        </p:spPr>
        <p:txBody>
          <a:bodyPr wrap="none" rtlCol="0">
            <a:spAutoFit/>
          </a:bodyPr>
          <a:lstStyle/>
          <a:p>
            <a:pPr marL="457200" indent="-457200">
              <a:buFont typeface="Wingdings" panose="05000000000000000000" pitchFamily="2" charset="2"/>
              <a:buChar char="§"/>
            </a:pPr>
            <a:r>
              <a:rPr lang="en-US">
                <a:solidFill>
                  <a:schemeClr val="accent2"/>
                </a:solidFill>
              </a:rPr>
              <a:t>Easy</a:t>
            </a:r>
            <a:r>
              <a:rPr lang="en-US"/>
              <a:t> if user know the special values (secret values) </a:t>
            </a:r>
          </a:p>
        </p:txBody>
      </p:sp>
      <p:sp>
        <p:nvSpPr>
          <p:cNvPr id="3" name="Rectangle 2">
            <a:extLst>
              <a:ext uri="{FF2B5EF4-FFF2-40B4-BE49-F238E27FC236}">
                <a16:creationId xmlns:a16="http://schemas.microsoft.com/office/drawing/2014/main" id="{F5A01E8C-10E2-4E4D-AF88-59D00F1E2048}"/>
              </a:ext>
            </a:extLst>
          </p:cNvPr>
          <p:cNvSpPr/>
          <p:nvPr/>
        </p:nvSpPr>
        <p:spPr>
          <a:xfrm>
            <a:off x="695400" y="5433987"/>
            <a:ext cx="6678488" cy="523220"/>
          </a:xfrm>
          <a:prstGeom prst="rect">
            <a:avLst/>
          </a:prstGeom>
        </p:spPr>
        <p:txBody>
          <a:bodyPr wrap="square">
            <a:spAutoFit/>
          </a:bodyPr>
          <a:lstStyle/>
          <a:p>
            <a:r>
              <a:rPr lang="en-US"/>
              <a:t>https://codebeautify.org/encrypt-decrypt</a:t>
            </a:r>
          </a:p>
        </p:txBody>
      </p:sp>
      <p:sp>
        <p:nvSpPr>
          <p:cNvPr id="8" name="Rectangle 7">
            <a:extLst>
              <a:ext uri="{FF2B5EF4-FFF2-40B4-BE49-F238E27FC236}">
                <a16:creationId xmlns:a16="http://schemas.microsoft.com/office/drawing/2014/main" id="{58582FF5-D10A-4E15-9DAC-A948D0A9AC89}"/>
              </a:ext>
            </a:extLst>
          </p:cNvPr>
          <p:cNvSpPr/>
          <p:nvPr/>
        </p:nvSpPr>
        <p:spPr>
          <a:xfrm>
            <a:off x="670992" y="5823918"/>
            <a:ext cx="9780984" cy="523220"/>
          </a:xfrm>
          <a:prstGeom prst="rect">
            <a:avLst/>
          </a:prstGeom>
        </p:spPr>
        <p:txBody>
          <a:bodyPr wrap="square">
            <a:spAutoFit/>
          </a:bodyPr>
          <a:lstStyle/>
          <a:p>
            <a:r>
              <a:rPr lang="en-US">
                <a:hlinkClick r:id="rId2">
                  <a:extLst>
                    <a:ext uri="{A12FA001-AC4F-418D-AE19-62706E023703}">
                      <ahyp:hlinkClr xmlns:ahyp="http://schemas.microsoft.com/office/drawing/2018/hyperlinkcolor" val="tx"/>
                    </a:ext>
                  </a:extLst>
                </a:hlinkClick>
              </a:rPr>
              <a:t>https://www.devglan.com/online-tools/aes-encryption-decryption</a:t>
            </a:r>
            <a:endParaRPr lang="en-US"/>
          </a:p>
        </p:txBody>
      </p:sp>
    </p:spTree>
    <p:extLst>
      <p:ext uri="{BB962C8B-B14F-4D97-AF65-F5344CB8AC3E}">
        <p14:creationId xmlns:p14="http://schemas.microsoft.com/office/powerpoint/2010/main" val="259906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8BB0513-844B-49B2-BEF9-7DE6E9262912}"/>
              </a:ext>
            </a:extLst>
          </p:cNvPr>
          <p:cNvSpPr>
            <a:spLocks noGrp="1" noChangeArrowheads="1"/>
          </p:cNvSpPr>
          <p:nvPr>
            <p:ph type="title"/>
          </p:nvPr>
        </p:nvSpPr>
        <p:spPr>
          <a:xfrm>
            <a:off x="1162944" y="39481"/>
            <a:ext cx="6661248" cy="792163"/>
          </a:xfrm>
        </p:spPr>
        <p:txBody>
          <a:bodyPr/>
          <a:lstStyle/>
          <a:p>
            <a:pPr eaLnBrk="1" hangingPunct="1"/>
            <a:r>
              <a:rPr lang="en-GB" altLang="en-US"/>
              <a:t>H</a:t>
            </a:r>
            <a:r>
              <a:rPr lang="en-US" altLang="en-US"/>
              <a:t>ow </a:t>
            </a:r>
            <a:r>
              <a:rPr lang="en-GB" altLang="en-US"/>
              <a:t>cryptograph </a:t>
            </a:r>
            <a:r>
              <a:rPr lang="en-US" altLang="en-US"/>
              <a:t>works?</a:t>
            </a:r>
            <a:endParaRPr lang="en-GB" altLang="en-US"/>
          </a:p>
        </p:txBody>
      </p:sp>
      <p:sp>
        <p:nvSpPr>
          <p:cNvPr id="2" name="Rectangle 1">
            <a:extLst>
              <a:ext uri="{FF2B5EF4-FFF2-40B4-BE49-F238E27FC236}">
                <a16:creationId xmlns:a16="http://schemas.microsoft.com/office/drawing/2014/main" id="{4E2277A9-29C8-427E-BBD2-AFE18E2CE9EA}"/>
              </a:ext>
            </a:extLst>
          </p:cNvPr>
          <p:cNvSpPr/>
          <p:nvPr/>
        </p:nvSpPr>
        <p:spPr>
          <a:xfrm>
            <a:off x="425624" y="1052736"/>
            <a:ext cx="5670376" cy="523220"/>
          </a:xfrm>
          <a:prstGeom prst="rect">
            <a:avLst/>
          </a:prstGeom>
        </p:spPr>
        <p:txBody>
          <a:bodyPr wrap="square">
            <a:spAutoFit/>
          </a:bodyPr>
          <a:lstStyle/>
          <a:p>
            <a:r>
              <a:rPr lang="en-US" b="1"/>
              <a:t>3. Digital signature systems</a:t>
            </a:r>
          </a:p>
        </p:txBody>
      </p:sp>
      <p:sp>
        <p:nvSpPr>
          <p:cNvPr id="5" name="TextBox 4">
            <a:extLst>
              <a:ext uri="{FF2B5EF4-FFF2-40B4-BE49-F238E27FC236}">
                <a16:creationId xmlns:a16="http://schemas.microsoft.com/office/drawing/2014/main" id="{3A159177-3460-4F4E-B44C-35288D69FC51}"/>
              </a:ext>
            </a:extLst>
          </p:cNvPr>
          <p:cNvSpPr txBox="1"/>
          <p:nvPr/>
        </p:nvSpPr>
        <p:spPr>
          <a:xfrm>
            <a:off x="477724" y="1875365"/>
            <a:ext cx="2520242" cy="523220"/>
          </a:xfrm>
          <a:prstGeom prst="rect">
            <a:avLst/>
          </a:prstGeom>
          <a:noFill/>
          <a:ln w="19050">
            <a:solidFill>
              <a:schemeClr val="tx1"/>
            </a:solidFill>
          </a:ln>
        </p:spPr>
        <p:txBody>
          <a:bodyPr wrap="none" rtlCol="0">
            <a:spAutoFit/>
          </a:bodyPr>
          <a:lstStyle/>
          <a:p>
            <a:r>
              <a:rPr lang="en-US">
                <a:solidFill>
                  <a:schemeClr val="accent2"/>
                </a:solidFill>
              </a:rPr>
              <a:t>“Readable data”</a:t>
            </a:r>
          </a:p>
        </p:txBody>
      </p:sp>
      <p:sp>
        <p:nvSpPr>
          <p:cNvPr id="6" name="TextBox 5">
            <a:extLst>
              <a:ext uri="{FF2B5EF4-FFF2-40B4-BE49-F238E27FC236}">
                <a16:creationId xmlns:a16="http://schemas.microsoft.com/office/drawing/2014/main" id="{9C0F943A-BB98-4426-BB25-D3C61B29E489}"/>
              </a:ext>
            </a:extLst>
          </p:cNvPr>
          <p:cNvSpPr txBox="1"/>
          <p:nvPr/>
        </p:nvSpPr>
        <p:spPr>
          <a:xfrm>
            <a:off x="5989710" y="1924964"/>
            <a:ext cx="2828018" cy="523220"/>
          </a:xfrm>
          <a:prstGeom prst="rect">
            <a:avLst/>
          </a:prstGeom>
          <a:noFill/>
          <a:ln w="19050">
            <a:solidFill>
              <a:schemeClr val="tx1"/>
            </a:solidFill>
          </a:ln>
        </p:spPr>
        <p:txBody>
          <a:bodyPr wrap="none" rtlCol="0">
            <a:spAutoFit/>
          </a:bodyPr>
          <a:lstStyle/>
          <a:p>
            <a:r>
              <a:rPr lang="en-US">
                <a:solidFill>
                  <a:srgbClr val="FF0000"/>
                </a:solidFill>
              </a:rPr>
              <a:t>“Unreadable data”</a:t>
            </a:r>
          </a:p>
        </p:txBody>
      </p:sp>
      <p:cxnSp>
        <p:nvCxnSpPr>
          <p:cNvPr id="9" name="Straight Arrow Connector 8">
            <a:extLst>
              <a:ext uri="{FF2B5EF4-FFF2-40B4-BE49-F238E27FC236}">
                <a16:creationId xmlns:a16="http://schemas.microsoft.com/office/drawing/2014/main" id="{6CF9D443-6DAF-43D8-9247-069E02CABB9C}"/>
              </a:ext>
            </a:extLst>
          </p:cNvPr>
          <p:cNvCxnSpPr/>
          <p:nvPr/>
        </p:nvCxnSpPr>
        <p:spPr bwMode="auto">
          <a:xfrm flipV="1">
            <a:off x="3288710" y="2131038"/>
            <a:ext cx="2545044" cy="118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pic>
        <p:nvPicPr>
          <p:cNvPr id="1026" name="Picture 2" descr="Digital signature - Wikipedia">
            <a:extLst>
              <a:ext uri="{FF2B5EF4-FFF2-40B4-BE49-F238E27FC236}">
                <a16:creationId xmlns:a16="http://schemas.microsoft.com/office/drawing/2014/main" id="{176494D6-2715-453C-AE73-5974460D5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965" y="2295957"/>
            <a:ext cx="4156447" cy="406332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4486EE6-EA74-42BB-804E-49C741EDEE92}"/>
              </a:ext>
            </a:extLst>
          </p:cNvPr>
          <p:cNvCxnSpPr/>
          <p:nvPr/>
        </p:nvCxnSpPr>
        <p:spPr bwMode="auto">
          <a:xfrm>
            <a:off x="1104848" y="2538937"/>
            <a:ext cx="1440160" cy="651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C4D4C12D-9351-4B46-A7A1-6AD01B2FAD7A}"/>
              </a:ext>
            </a:extLst>
          </p:cNvPr>
          <p:cNvCxnSpPr>
            <a:cxnSpLocks/>
            <a:stCxn id="6" idx="2"/>
          </p:cNvCxnSpPr>
          <p:nvPr/>
        </p:nvCxnSpPr>
        <p:spPr bwMode="auto">
          <a:xfrm flipH="1">
            <a:off x="4875155" y="2448184"/>
            <a:ext cx="2528564" cy="18298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3154BAD0-00C6-4B5D-B1BA-408E63A9321E}"/>
              </a:ext>
            </a:extLst>
          </p:cNvPr>
          <p:cNvSpPr txBox="1"/>
          <p:nvPr/>
        </p:nvSpPr>
        <p:spPr>
          <a:xfrm>
            <a:off x="684572" y="2713234"/>
            <a:ext cx="1527982" cy="523220"/>
          </a:xfrm>
          <a:prstGeom prst="rect">
            <a:avLst/>
          </a:prstGeom>
          <a:noFill/>
        </p:spPr>
        <p:txBody>
          <a:bodyPr wrap="none" rtlCol="0">
            <a:spAutoFit/>
          </a:bodyPr>
          <a:lstStyle/>
          <a:p>
            <a:r>
              <a:rPr lang="en-US"/>
              <a:t>Message </a:t>
            </a:r>
          </a:p>
        </p:txBody>
      </p:sp>
      <p:sp>
        <p:nvSpPr>
          <p:cNvPr id="11" name="TextBox 10">
            <a:extLst>
              <a:ext uri="{FF2B5EF4-FFF2-40B4-BE49-F238E27FC236}">
                <a16:creationId xmlns:a16="http://schemas.microsoft.com/office/drawing/2014/main" id="{A79D4676-9F1B-40A9-BD56-6F6B83CE7F83}"/>
              </a:ext>
            </a:extLst>
          </p:cNvPr>
          <p:cNvSpPr txBox="1"/>
          <p:nvPr/>
        </p:nvSpPr>
        <p:spPr>
          <a:xfrm>
            <a:off x="7025564" y="2698697"/>
            <a:ext cx="1649811" cy="523220"/>
          </a:xfrm>
          <a:prstGeom prst="rect">
            <a:avLst/>
          </a:prstGeom>
          <a:noFill/>
        </p:spPr>
        <p:txBody>
          <a:bodyPr wrap="none" rtlCol="0">
            <a:spAutoFit/>
          </a:bodyPr>
          <a:lstStyle/>
          <a:p>
            <a:r>
              <a:rPr lang="en-US"/>
              <a:t>Signature </a:t>
            </a:r>
          </a:p>
        </p:txBody>
      </p:sp>
      <p:sp>
        <p:nvSpPr>
          <p:cNvPr id="4" name="TextBox 3">
            <a:extLst>
              <a:ext uri="{FF2B5EF4-FFF2-40B4-BE49-F238E27FC236}">
                <a16:creationId xmlns:a16="http://schemas.microsoft.com/office/drawing/2014/main" id="{0D82BBA8-B139-4AA0-AB10-0797D6B94563}"/>
              </a:ext>
            </a:extLst>
          </p:cNvPr>
          <p:cNvSpPr txBox="1"/>
          <p:nvPr/>
        </p:nvSpPr>
        <p:spPr>
          <a:xfrm>
            <a:off x="6711328" y="5207157"/>
            <a:ext cx="2387192" cy="523220"/>
          </a:xfrm>
          <a:prstGeom prst="rect">
            <a:avLst/>
          </a:prstGeom>
          <a:noFill/>
        </p:spPr>
        <p:txBody>
          <a:bodyPr wrap="none" rtlCol="0">
            <a:spAutoFit/>
          </a:bodyPr>
          <a:lstStyle/>
          <a:p>
            <a:r>
              <a:rPr lang="en-US"/>
              <a:t>All other users</a:t>
            </a:r>
          </a:p>
        </p:txBody>
      </p:sp>
      <p:sp>
        <p:nvSpPr>
          <p:cNvPr id="7" name="Arrow: Right 6">
            <a:extLst>
              <a:ext uri="{FF2B5EF4-FFF2-40B4-BE49-F238E27FC236}">
                <a16:creationId xmlns:a16="http://schemas.microsoft.com/office/drawing/2014/main" id="{11A6ECD6-2B20-4D4B-88E0-9DED56AC1041}"/>
              </a:ext>
            </a:extLst>
          </p:cNvPr>
          <p:cNvSpPr/>
          <p:nvPr/>
        </p:nvSpPr>
        <p:spPr bwMode="auto">
          <a:xfrm>
            <a:off x="9067800" y="2052160"/>
            <a:ext cx="479389" cy="39602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8" charset="0"/>
            </a:endParaRPr>
          </a:p>
        </p:txBody>
      </p:sp>
      <p:sp>
        <p:nvSpPr>
          <p:cNvPr id="10" name="TextBox 9">
            <a:extLst>
              <a:ext uri="{FF2B5EF4-FFF2-40B4-BE49-F238E27FC236}">
                <a16:creationId xmlns:a16="http://schemas.microsoft.com/office/drawing/2014/main" id="{FE42AF11-9573-4326-B0E4-066BB9AB6BA7}"/>
              </a:ext>
            </a:extLst>
          </p:cNvPr>
          <p:cNvSpPr txBox="1"/>
          <p:nvPr/>
        </p:nvSpPr>
        <p:spPr>
          <a:xfrm>
            <a:off x="9601816" y="1927792"/>
            <a:ext cx="2207656" cy="523220"/>
          </a:xfrm>
          <a:prstGeom prst="rect">
            <a:avLst/>
          </a:prstGeom>
          <a:noFill/>
        </p:spPr>
        <p:txBody>
          <a:bodyPr wrap="none" rtlCol="0">
            <a:spAutoFit/>
          </a:bodyPr>
          <a:lstStyle/>
          <a:p>
            <a:r>
              <a:rPr lang="en-US"/>
              <a:t>Signature part</a:t>
            </a:r>
          </a:p>
        </p:txBody>
      </p:sp>
    </p:spTree>
    <p:extLst>
      <p:ext uri="{BB962C8B-B14F-4D97-AF65-F5344CB8AC3E}">
        <p14:creationId xmlns:p14="http://schemas.microsoft.com/office/powerpoint/2010/main" val="2286185567"/>
      </p:ext>
    </p:extLst>
  </p:cSld>
  <p:clrMapOvr>
    <a:masterClrMapping/>
  </p:clrMapOvr>
</p:sld>
</file>

<file path=ppt/theme/theme1.xml><?xml version="1.0" encoding="utf-8"?>
<a:theme xmlns:a="http://schemas.openxmlformats.org/drawingml/2006/main" name="2_Standarddesign">
  <a:themeElements>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7308f7f-e392-4099-b1f6-a4ca59cf6c45" xsi:nil="true"/>
    <lcf76f155ced4ddcb4097134ff3c332f xmlns="069f7987-d72c-4517-9067-339cdb157c2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1FCBF4D3F5AA0B42B68E07FB91C34BA7" ma:contentTypeVersion="11" ma:contentTypeDescription="Tạo tài liệu mới." ma:contentTypeScope="" ma:versionID="ed05e5a23e8f7489e222a7bc3e9cd273">
  <xsd:schema xmlns:xsd="http://www.w3.org/2001/XMLSchema" xmlns:xs="http://www.w3.org/2001/XMLSchema" xmlns:p="http://schemas.microsoft.com/office/2006/metadata/properties" xmlns:ns2="069f7987-d72c-4517-9067-339cdb157c25" xmlns:ns3="b7308f7f-e392-4099-b1f6-a4ca59cf6c45" targetNamespace="http://schemas.microsoft.com/office/2006/metadata/properties" ma:root="true" ma:fieldsID="6a294af240976a002f18b4544f1391a4" ns2:_="" ns3:_="">
    <xsd:import namespace="069f7987-d72c-4517-9067-339cdb157c25"/>
    <xsd:import namespace="b7308f7f-e392-4099-b1f6-a4ca59cf6c4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9f7987-d72c-4517-9067-339cdb157c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hẻ Hình ảnh" ma:readOnly="false" ma:fieldId="{5cf76f15-5ced-4ddc-b409-7134ff3c332f}" ma:taxonomyMulti="true" ma:sspId="094ae118-d9ff-499e-981a-26f90b796747"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308f7f-e392-4099-b1f6-a4ca59cf6c4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685d5bb-0382-45f0-9c81-38aa78817693}" ma:internalName="TaxCatchAll" ma:showField="CatchAllData" ma:web="b7308f7f-e392-4099-b1f6-a4ca59cf6c45">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98C768-EFBD-4798-B529-48B03B08EB1B}">
  <ds:schemaRefs>
    <ds:schemaRef ds:uri="069f7987-d72c-4517-9067-339cdb157c25"/>
    <ds:schemaRef ds:uri="b7308f7f-e392-4099-b1f6-a4ca59cf6c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2D27B14-31D9-4EB7-8B35-47C3941D2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9f7987-d72c-4517-9067-339cdb157c25"/>
    <ds:schemaRef ds:uri="b7308f7f-e392-4099-b1f6-a4ca59cf6c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9032E4-0FB6-4407-AA0E-0ACF97592D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58</Slides>
  <Notes>45</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2_Standarddesign</vt:lpstr>
      <vt:lpstr>Textbooks and References</vt:lpstr>
      <vt:lpstr>Motivations</vt:lpstr>
      <vt:lpstr>Motivations</vt:lpstr>
      <vt:lpstr>Motivations</vt:lpstr>
      <vt:lpstr>What is cryptograph?</vt:lpstr>
      <vt:lpstr>How cryptograph works?</vt:lpstr>
      <vt:lpstr>How cryptograph works?</vt:lpstr>
      <vt:lpstr>How cryptograph works?</vt:lpstr>
      <vt:lpstr>How cryptograph works?</vt:lpstr>
      <vt:lpstr>Some application scenarios</vt:lpstr>
      <vt:lpstr>Some application scenarios</vt:lpstr>
      <vt:lpstr>Some application scenarios</vt:lpstr>
      <vt:lpstr>Some application scenarios</vt:lpstr>
      <vt:lpstr>Some application scenarios</vt:lpstr>
      <vt:lpstr>Some application scenarios</vt:lpstr>
      <vt:lpstr>PowerPoint Presentation</vt:lpstr>
      <vt:lpstr>Some application scenarios</vt:lpstr>
      <vt:lpstr>Some application scenarios</vt:lpstr>
      <vt:lpstr>Terminologies</vt:lpstr>
      <vt:lpstr>Terminologies</vt:lpstr>
      <vt:lpstr>Terminologies</vt:lpstr>
      <vt:lpstr>PowerPoint Presentation</vt:lpstr>
      <vt:lpstr>Classical cipher systems </vt:lpstr>
      <vt:lpstr>Classical cipher systems </vt:lpstr>
      <vt:lpstr>Classical cipher systems </vt:lpstr>
      <vt:lpstr>Clascical Ciphers</vt:lpstr>
      <vt:lpstr>Monoalphabetic cipher</vt:lpstr>
      <vt:lpstr>(1) Caesar Cipher</vt:lpstr>
      <vt:lpstr>Caesar Cipher Algorithm</vt:lpstr>
      <vt:lpstr>Brute-Force Cryptanalysis of Caesar Cipher </vt:lpstr>
      <vt:lpstr>Monoalphabetic cipher</vt:lpstr>
      <vt:lpstr>Monoalphabetic cipher</vt:lpstr>
      <vt:lpstr>Relative Frequency of Letters in English Text</vt:lpstr>
      <vt:lpstr>Relative Frequency of Letters in English Text</vt:lpstr>
      <vt:lpstr>Cryptanalysis on monoalphabetic cipher                   vf</vt:lpstr>
      <vt:lpstr>Relative Frequency of Letters in Ciphertext</vt:lpstr>
      <vt:lpstr>Relative Frequency of Plaintext and Ciphertext</vt:lpstr>
      <vt:lpstr>Monoalphabetic Ciphers</vt:lpstr>
      <vt:lpstr>Polyalphabetic Cipher</vt:lpstr>
      <vt:lpstr>Polyalphabetic Cipher</vt:lpstr>
      <vt:lpstr>Polyalphabetic Ciphers</vt:lpstr>
      <vt:lpstr>(3) Playfair Cipher</vt:lpstr>
      <vt:lpstr>Playfair Key Matrix</vt:lpstr>
      <vt:lpstr>Playfair encryption</vt:lpstr>
      <vt:lpstr>PowerPoint Presentation</vt:lpstr>
      <vt:lpstr>Relative Frequency of Occurrence of Letters</vt:lpstr>
      <vt:lpstr>(4) Hill Cipher</vt:lpstr>
      <vt:lpstr>(5) Vigenère Cipher</vt:lpstr>
      <vt:lpstr>Example of Vigenère Cipher</vt:lpstr>
      <vt:lpstr>Vigenère Cipher</vt:lpstr>
      <vt:lpstr>Vigenère Autokey System</vt:lpstr>
      <vt:lpstr>(6) Vernam Cipher</vt:lpstr>
      <vt:lpstr>One-Time Pad</vt:lpstr>
      <vt:lpstr>Difficulties</vt:lpstr>
      <vt:lpstr>Transposition ciphers</vt:lpstr>
      <vt:lpstr>Transposition cipher</vt:lpstr>
      <vt:lpstr>Columnar Transposition Cipher</vt:lpstr>
      <vt:lpstr>Summary</vt:lpstr>
    </vt:vector>
  </TitlesOfParts>
  <Company>formlab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Technische Universität Hamburg-Harburg</dc:title>
  <dc:creator>b-tina</dc:creator>
  <cp:revision>4</cp:revision>
  <cp:lastPrinted>1999-07-26T11:07:16Z</cp:lastPrinted>
  <dcterms:created xsi:type="dcterms:W3CDTF">1999-06-21T09:15:32Z</dcterms:created>
  <dcterms:modified xsi:type="dcterms:W3CDTF">2024-03-22T14:23:13Z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0x0101001FCBF4D3F5AA0B42B68E07FB91C34BA7</vt:lpwstr>
  </property>
  <property fmtid="{D5CDD505-2E9C-101B-9397-08002B2CF9AE}" pid="3" name="MediaServiceImageTags">
    <vt:lpwstr/>
  </property>
</Properties>
</file>